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73"/>
  </p:notesMasterIdLst>
  <p:sldIdLst>
    <p:sldId id="257" r:id="rId2"/>
    <p:sldId id="1963" r:id="rId3"/>
    <p:sldId id="262" r:id="rId4"/>
    <p:sldId id="1884" r:id="rId5"/>
    <p:sldId id="1877" r:id="rId6"/>
    <p:sldId id="1936" r:id="rId7"/>
    <p:sldId id="1885" r:id="rId8"/>
    <p:sldId id="1889" r:id="rId9"/>
    <p:sldId id="1886" r:id="rId10"/>
    <p:sldId id="1890" r:id="rId11"/>
    <p:sldId id="1887" r:id="rId12"/>
    <p:sldId id="1891" r:id="rId13"/>
    <p:sldId id="1894" r:id="rId14"/>
    <p:sldId id="1925" r:id="rId15"/>
    <p:sldId id="1964" r:id="rId16"/>
    <p:sldId id="1893" r:id="rId17"/>
    <p:sldId id="1888" r:id="rId18"/>
    <p:sldId id="1895" r:id="rId19"/>
    <p:sldId id="1926" r:id="rId20"/>
    <p:sldId id="1927" r:id="rId21"/>
    <p:sldId id="1898" r:id="rId22"/>
    <p:sldId id="1928" r:id="rId23"/>
    <p:sldId id="1899" r:id="rId24"/>
    <p:sldId id="1900" r:id="rId25"/>
    <p:sldId id="1901" r:id="rId26"/>
    <p:sldId id="1902" r:id="rId27"/>
    <p:sldId id="1932" r:id="rId28"/>
    <p:sldId id="1929" r:id="rId29"/>
    <p:sldId id="1933" r:id="rId30"/>
    <p:sldId id="1934" r:id="rId31"/>
    <p:sldId id="1913" r:id="rId32"/>
    <p:sldId id="1941" r:id="rId33"/>
    <p:sldId id="1965" r:id="rId34"/>
    <p:sldId id="1955" r:id="rId35"/>
    <p:sldId id="1956" r:id="rId36"/>
    <p:sldId id="1946" r:id="rId37"/>
    <p:sldId id="1957" r:id="rId38"/>
    <p:sldId id="1904" r:id="rId39"/>
    <p:sldId id="1905" r:id="rId40"/>
    <p:sldId id="1937" r:id="rId41"/>
    <p:sldId id="1935" r:id="rId42"/>
    <p:sldId id="1938" r:id="rId43"/>
    <p:sldId id="1959" r:id="rId44"/>
    <p:sldId id="1958" r:id="rId45"/>
    <p:sldId id="1906" r:id="rId46"/>
    <p:sldId id="1907" r:id="rId47"/>
    <p:sldId id="1908" r:id="rId48"/>
    <p:sldId id="1909" r:id="rId49"/>
    <p:sldId id="1910" r:id="rId50"/>
    <p:sldId id="1939" r:id="rId51"/>
    <p:sldId id="1911" r:id="rId52"/>
    <p:sldId id="1960" r:id="rId53"/>
    <p:sldId id="1912" r:id="rId54"/>
    <p:sldId id="1940" r:id="rId55"/>
    <p:sldId id="1943" r:id="rId56"/>
    <p:sldId id="1950" r:id="rId57"/>
    <p:sldId id="1949" r:id="rId58"/>
    <p:sldId id="1947" r:id="rId59"/>
    <p:sldId id="1948" r:id="rId60"/>
    <p:sldId id="1961" r:id="rId61"/>
    <p:sldId id="1942" r:id="rId62"/>
    <p:sldId id="1915" r:id="rId63"/>
    <p:sldId id="1944" r:id="rId64"/>
    <p:sldId id="1945" r:id="rId65"/>
    <p:sldId id="1919" r:id="rId66"/>
    <p:sldId id="1920" r:id="rId67"/>
    <p:sldId id="1922" r:id="rId68"/>
    <p:sldId id="1923" r:id="rId69"/>
    <p:sldId id="1924" r:id="rId70"/>
    <p:sldId id="1914" r:id="rId71"/>
    <p:sldId id="285"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55" autoAdjust="0"/>
    <p:restoredTop sz="95788" autoAdjust="0"/>
  </p:normalViewPr>
  <p:slideViewPr>
    <p:cSldViewPr snapToGrid="0">
      <p:cViewPr varScale="1">
        <p:scale>
          <a:sx n="118" d="100"/>
          <a:sy n="118" d="100"/>
        </p:scale>
        <p:origin x="65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C4CF2D-6872-4730-8D02-61A93A3F5357}" type="datetimeFigureOut">
              <a:rPr lang="en-GB" smtClean="0"/>
              <a:t>13/02/2024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41465A-9B3D-44C4-BECD-74054302E1AD}" type="slidenum">
              <a:rPr lang="en-GB" smtClean="0"/>
              <a:t>‹#›</a:t>
            </a:fld>
            <a:endParaRPr lang="en-GB"/>
          </a:p>
        </p:txBody>
      </p:sp>
    </p:spTree>
    <p:extLst>
      <p:ext uri="{BB962C8B-B14F-4D97-AF65-F5344CB8AC3E}">
        <p14:creationId xmlns:p14="http://schemas.microsoft.com/office/powerpoint/2010/main" val="474468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thenewstatistics.com/itns/"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www.esci.thenewstatistics.com/" TargetMode="External"/><Relationship Id="rId5" Type="http://schemas.openxmlformats.org/officeDocument/2006/relationships/hyperlink" Target="https://www.psychologicalscience.org/members/new-statistics" TargetMode="External"/><Relationship Id="rId4" Type="http://schemas.openxmlformats.org/officeDocument/2006/relationships/hyperlink" Target="https://doi.org/10.1177/0956797613504966"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thenewstatistics.com/itns/"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www.esci.thenewstatistics.com/" TargetMode="External"/><Relationship Id="rId5" Type="http://schemas.openxmlformats.org/officeDocument/2006/relationships/hyperlink" Target="https://www.psychologicalscience.org/members/new-statistics" TargetMode="External"/><Relationship Id="rId4" Type="http://schemas.openxmlformats.org/officeDocument/2006/relationships/hyperlink" Target="https://doi.org/10.1177/0956797613504966"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thenewstatistics.com/itns/"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www.esci.thenewstatistics.com/" TargetMode="External"/><Relationship Id="rId5" Type="http://schemas.openxmlformats.org/officeDocument/2006/relationships/hyperlink" Target="https://www.psychologicalscience.org/members/new-statistics" TargetMode="External"/><Relationship Id="rId4" Type="http://schemas.openxmlformats.org/officeDocument/2006/relationships/hyperlink" Target="https://doi.org/10.1177/0956797613504966"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thenewstatistics.com/itns/"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www.esci.thenewstatistics.com/" TargetMode="External"/><Relationship Id="rId5" Type="http://schemas.openxmlformats.org/officeDocument/2006/relationships/hyperlink" Target="https://www.psychologicalscience.org/members/new-statistics" TargetMode="External"/><Relationship Id="rId4" Type="http://schemas.openxmlformats.org/officeDocument/2006/relationships/hyperlink" Target="https://doi.org/10.1177/0956797613504966"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AutoNum type="arabicPeriod"/>
            </a:pPr>
            <a:endParaRPr lang="en-GB" dirty="0"/>
          </a:p>
        </p:txBody>
      </p:sp>
      <p:sp>
        <p:nvSpPr>
          <p:cNvPr id="4" name="Slide Number Placeholder 3"/>
          <p:cNvSpPr>
            <a:spLocks noGrp="1"/>
          </p:cNvSpPr>
          <p:nvPr>
            <p:ph type="sldNum" sz="quarter" idx="10"/>
          </p:nvPr>
        </p:nvSpPr>
        <p:spPr/>
        <p:txBody>
          <a:bodyPr/>
          <a:lstStyle/>
          <a:p>
            <a:fld id="{0EC8AF62-0413-459D-A055-9BD345497D1F}" type="slidenum">
              <a:rPr lang="en-GB" smtClean="0"/>
              <a:pPr/>
              <a:t>1</a:t>
            </a:fld>
            <a:endParaRPr lang="en-GB"/>
          </a:p>
        </p:txBody>
      </p:sp>
    </p:spTree>
    <p:extLst>
      <p:ext uri="{BB962C8B-B14F-4D97-AF65-F5344CB8AC3E}">
        <p14:creationId xmlns:p14="http://schemas.microsoft.com/office/powerpoint/2010/main" val="3642944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12</a:t>
            </a:fld>
            <a:endParaRPr lang="en-GB"/>
          </a:p>
        </p:txBody>
      </p:sp>
    </p:spTree>
    <p:extLst>
      <p:ext uri="{BB962C8B-B14F-4D97-AF65-F5344CB8AC3E}">
        <p14:creationId xmlns:p14="http://schemas.microsoft.com/office/powerpoint/2010/main" val="879780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13</a:t>
            </a:fld>
            <a:endParaRPr lang="en-GB"/>
          </a:p>
        </p:txBody>
      </p:sp>
    </p:spTree>
    <p:extLst>
      <p:ext uri="{BB962C8B-B14F-4D97-AF65-F5344CB8AC3E}">
        <p14:creationId xmlns:p14="http://schemas.microsoft.com/office/powerpoint/2010/main" val="3199206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14</a:t>
            </a:fld>
            <a:endParaRPr lang="en-GB"/>
          </a:p>
        </p:txBody>
      </p:sp>
    </p:spTree>
    <p:extLst>
      <p:ext uri="{BB962C8B-B14F-4D97-AF65-F5344CB8AC3E}">
        <p14:creationId xmlns:p14="http://schemas.microsoft.com/office/powerpoint/2010/main" val="2394308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16</a:t>
            </a:fld>
            <a:endParaRPr lang="en-GB"/>
          </a:p>
        </p:txBody>
      </p:sp>
    </p:spTree>
    <p:extLst>
      <p:ext uri="{BB962C8B-B14F-4D97-AF65-F5344CB8AC3E}">
        <p14:creationId xmlns:p14="http://schemas.microsoft.com/office/powerpoint/2010/main" val="2979702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17</a:t>
            </a:fld>
            <a:endParaRPr lang="en-GB"/>
          </a:p>
        </p:txBody>
      </p:sp>
    </p:spTree>
    <p:extLst>
      <p:ext uri="{BB962C8B-B14F-4D97-AF65-F5344CB8AC3E}">
        <p14:creationId xmlns:p14="http://schemas.microsoft.com/office/powerpoint/2010/main" val="3159830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18</a:t>
            </a:fld>
            <a:endParaRPr lang="en-GB"/>
          </a:p>
        </p:txBody>
      </p:sp>
    </p:spTree>
    <p:extLst>
      <p:ext uri="{BB962C8B-B14F-4D97-AF65-F5344CB8AC3E}">
        <p14:creationId xmlns:p14="http://schemas.microsoft.com/office/powerpoint/2010/main" val="919662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VISUAL Figure 8-7A, and dance website</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19</a:t>
            </a:fld>
            <a:endParaRPr lang="en-GB"/>
          </a:p>
        </p:txBody>
      </p:sp>
    </p:spTree>
    <p:extLst>
      <p:ext uri="{BB962C8B-B14F-4D97-AF65-F5344CB8AC3E}">
        <p14:creationId xmlns:p14="http://schemas.microsoft.com/office/powerpoint/2010/main" val="3192405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40C28"/>
                </a:solidFill>
                <a:effectLst/>
                <a:latin typeface="Google Sans"/>
              </a:rPr>
              <a:t>If you take a random sample from all humans and measure their height, you will find two peaks in the data</a:t>
            </a:r>
            <a:r>
              <a:rPr lang="en-GB" b="0" i="0" dirty="0">
                <a:solidFill>
                  <a:srgbClr val="202124"/>
                </a:solidFill>
                <a:effectLst/>
                <a:latin typeface="Google Sans"/>
              </a:rPr>
              <a:t>. This occurs due to genetic differences, on average, between biological men and women.</a:t>
            </a:r>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20</a:t>
            </a:fld>
            <a:endParaRPr lang="en-GB"/>
          </a:p>
        </p:txBody>
      </p:sp>
    </p:spTree>
    <p:extLst>
      <p:ext uri="{BB962C8B-B14F-4D97-AF65-F5344CB8AC3E}">
        <p14:creationId xmlns:p14="http://schemas.microsoft.com/office/powerpoint/2010/main" val="2497608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21</a:t>
            </a:fld>
            <a:endParaRPr lang="en-GB"/>
          </a:p>
        </p:txBody>
      </p:sp>
    </p:spTree>
    <p:extLst>
      <p:ext uri="{BB962C8B-B14F-4D97-AF65-F5344CB8AC3E}">
        <p14:creationId xmlns:p14="http://schemas.microsoft.com/office/powerpoint/2010/main" val="65891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22</a:t>
            </a:fld>
            <a:endParaRPr lang="en-GB"/>
          </a:p>
        </p:txBody>
      </p:sp>
    </p:spTree>
    <p:extLst>
      <p:ext uri="{BB962C8B-B14F-4D97-AF65-F5344CB8AC3E}">
        <p14:creationId xmlns:p14="http://schemas.microsoft.com/office/powerpoint/2010/main" val="990280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a:t>
            </a:fld>
            <a:endParaRPr lang="en-GB"/>
          </a:p>
        </p:txBody>
      </p:sp>
    </p:spTree>
    <p:extLst>
      <p:ext uri="{BB962C8B-B14F-4D97-AF65-F5344CB8AC3E}">
        <p14:creationId xmlns:p14="http://schemas.microsoft.com/office/powerpoint/2010/main" val="3106703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23</a:t>
            </a:fld>
            <a:endParaRPr lang="en-GB"/>
          </a:p>
        </p:txBody>
      </p:sp>
    </p:spTree>
    <p:extLst>
      <p:ext uri="{BB962C8B-B14F-4D97-AF65-F5344CB8AC3E}">
        <p14:creationId xmlns:p14="http://schemas.microsoft.com/office/powerpoint/2010/main" val="1368397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mean determines the location of the peak of the curve. Increasing the mean moves the curve right, while decreasing it moves the curve left.</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24</a:t>
            </a:fld>
            <a:endParaRPr lang="en-GB"/>
          </a:p>
        </p:txBody>
      </p:sp>
    </p:spTree>
    <p:extLst>
      <p:ext uri="{BB962C8B-B14F-4D97-AF65-F5344CB8AC3E}">
        <p14:creationId xmlns:p14="http://schemas.microsoft.com/office/powerpoint/2010/main" val="491431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standard deviation determines the scale of the curve.</a:t>
            </a:r>
          </a:p>
        </p:txBody>
      </p:sp>
      <p:sp>
        <p:nvSpPr>
          <p:cNvPr id="4" name="Slide Number Placeholder 3"/>
          <p:cNvSpPr>
            <a:spLocks noGrp="1"/>
          </p:cNvSpPr>
          <p:nvPr>
            <p:ph type="sldNum" sz="quarter" idx="5"/>
          </p:nvPr>
        </p:nvSpPr>
        <p:spPr/>
        <p:txBody>
          <a:bodyPr/>
          <a:lstStyle/>
          <a:p>
            <a:fld id="{5F22F0C5-9915-4C9D-B9C1-C3246B8D4C90}" type="slidenum">
              <a:rPr lang="en-GB" smtClean="0"/>
              <a:t>25</a:t>
            </a:fld>
            <a:endParaRPr lang="en-GB"/>
          </a:p>
        </p:txBody>
      </p:sp>
    </p:spTree>
    <p:extLst>
      <p:ext uri="{BB962C8B-B14F-4D97-AF65-F5344CB8AC3E}">
        <p14:creationId xmlns:p14="http://schemas.microsoft.com/office/powerpoint/2010/main" val="2389601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sz="1200" dirty="0"/>
          </a:p>
        </p:txBody>
      </p:sp>
      <p:sp>
        <p:nvSpPr>
          <p:cNvPr id="4" name="Slide Number Placeholder 3"/>
          <p:cNvSpPr>
            <a:spLocks noGrp="1"/>
          </p:cNvSpPr>
          <p:nvPr>
            <p:ph type="sldNum" sz="quarter" idx="5"/>
          </p:nvPr>
        </p:nvSpPr>
        <p:spPr/>
        <p:txBody>
          <a:bodyPr/>
          <a:lstStyle/>
          <a:p>
            <a:fld id="{5F22F0C5-9915-4C9D-B9C1-C3246B8D4C90}" type="slidenum">
              <a:rPr lang="en-GB" smtClean="0"/>
              <a:t>26</a:t>
            </a:fld>
            <a:endParaRPr lang="en-GB"/>
          </a:p>
        </p:txBody>
      </p:sp>
    </p:spTree>
    <p:extLst>
      <p:ext uri="{BB962C8B-B14F-4D97-AF65-F5344CB8AC3E}">
        <p14:creationId xmlns:p14="http://schemas.microsoft.com/office/powerpoint/2010/main" val="1630817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27</a:t>
            </a:fld>
            <a:endParaRPr lang="en-GB"/>
          </a:p>
        </p:txBody>
      </p:sp>
    </p:spTree>
    <p:extLst>
      <p:ext uri="{BB962C8B-B14F-4D97-AF65-F5344CB8AC3E}">
        <p14:creationId xmlns:p14="http://schemas.microsoft.com/office/powerpoint/2010/main" val="3297707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28</a:t>
            </a:fld>
            <a:endParaRPr lang="en-GB"/>
          </a:p>
        </p:txBody>
      </p:sp>
    </p:spTree>
    <p:extLst>
      <p:ext uri="{BB962C8B-B14F-4D97-AF65-F5344CB8AC3E}">
        <p14:creationId xmlns:p14="http://schemas.microsoft.com/office/powerpoint/2010/main" val="309183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29</a:t>
            </a:fld>
            <a:endParaRPr lang="en-GB"/>
          </a:p>
        </p:txBody>
      </p:sp>
    </p:spTree>
    <p:extLst>
      <p:ext uri="{BB962C8B-B14F-4D97-AF65-F5344CB8AC3E}">
        <p14:creationId xmlns:p14="http://schemas.microsoft.com/office/powerpoint/2010/main" val="35096167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sz="1200" dirty="0"/>
          </a:p>
        </p:txBody>
      </p:sp>
      <p:sp>
        <p:nvSpPr>
          <p:cNvPr id="4" name="Slide Number Placeholder 3"/>
          <p:cNvSpPr>
            <a:spLocks noGrp="1"/>
          </p:cNvSpPr>
          <p:nvPr>
            <p:ph type="sldNum" sz="quarter" idx="5"/>
          </p:nvPr>
        </p:nvSpPr>
        <p:spPr/>
        <p:txBody>
          <a:bodyPr/>
          <a:lstStyle/>
          <a:p>
            <a:fld id="{5F22F0C5-9915-4C9D-B9C1-C3246B8D4C90}" type="slidenum">
              <a:rPr lang="en-GB" smtClean="0"/>
              <a:t>30</a:t>
            </a:fld>
            <a:endParaRPr lang="en-GB"/>
          </a:p>
        </p:txBody>
      </p:sp>
    </p:spTree>
    <p:extLst>
      <p:ext uri="{BB962C8B-B14F-4D97-AF65-F5344CB8AC3E}">
        <p14:creationId xmlns:p14="http://schemas.microsoft.com/office/powerpoint/2010/main" val="25225246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31</a:t>
            </a:fld>
            <a:endParaRPr lang="en-GB"/>
          </a:p>
        </p:txBody>
      </p:sp>
    </p:spTree>
    <p:extLst>
      <p:ext uri="{BB962C8B-B14F-4D97-AF65-F5344CB8AC3E}">
        <p14:creationId xmlns:p14="http://schemas.microsoft.com/office/powerpoint/2010/main" val="21123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Task 1:</a:t>
            </a:r>
            <a:r>
              <a:rPr lang="en-US" sz="1200" i="1" kern="1200" dirty="0">
                <a:solidFill>
                  <a:schemeClr val="tx1"/>
                </a:solidFill>
                <a:effectLst/>
                <a:latin typeface="+mn-lt"/>
                <a:ea typeface="+mn-ea"/>
                <a:cs typeface="+mn-cs"/>
              </a:rPr>
              <a:t> Sampling distributions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psychologist Geoff Cumming wrote an excellent textbook on </a:t>
            </a:r>
            <a:r>
              <a:rPr lang="en-GB" sz="1200" u="sng" kern="1200" dirty="0">
                <a:solidFill>
                  <a:schemeClr val="tx1"/>
                </a:solidFill>
                <a:effectLst/>
                <a:latin typeface="+mn-lt"/>
                <a:ea typeface="+mn-ea"/>
                <a:cs typeface="+mn-cs"/>
                <a:hlinkClick r:id="rId3"/>
              </a:rPr>
              <a:t>The New Statistics</a:t>
            </a:r>
            <a:r>
              <a:rPr lang="en-GB" sz="1200" kern="1200" dirty="0">
                <a:solidFill>
                  <a:schemeClr val="tx1"/>
                </a:solidFill>
                <a:effectLst/>
                <a:latin typeface="+mn-lt"/>
                <a:ea typeface="+mn-ea"/>
                <a:cs typeface="+mn-cs"/>
              </a:rPr>
              <a:t> (confidence intervals, effect sizes, meta-analyses), in which he advocates a significant reform of the way we use statistics in the social sciences.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article summarizes his ideas neatly.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G. (2014). The New Statistics: Why and How. </a:t>
            </a:r>
            <a:r>
              <a:rPr lang="en-GB" sz="1200" i="1" kern="1200" dirty="0">
                <a:solidFill>
                  <a:schemeClr val="tx1"/>
                </a:solidFill>
                <a:effectLst/>
                <a:latin typeface="+mn-lt"/>
                <a:ea typeface="+mn-ea"/>
                <a:cs typeface="+mn-cs"/>
              </a:rPr>
              <a:t>Psychological Science, 25</a:t>
            </a:r>
            <a:r>
              <a:rPr lang="en-GB" sz="1200" kern="1200" dirty="0">
                <a:solidFill>
                  <a:schemeClr val="tx1"/>
                </a:solidFill>
                <a:effectLst/>
                <a:latin typeface="+mn-lt"/>
                <a:ea typeface="+mn-ea"/>
                <a:cs typeface="+mn-cs"/>
              </a:rPr>
              <a:t>(1), 7–29. </a:t>
            </a:r>
            <a:r>
              <a:rPr lang="en-GB" sz="1200" u="sng" kern="1200" dirty="0">
                <a:solidFill>
                  <a:schemeClr val="tx1"/>
                </a:solidFill>
                <a:effectLst/>
                <a:latin typeface="+mn-lt"/>
                <a:ea typeface="+mn-ea"/>
                <a:cs typeface="+mn-cs"/>
                <a:hlinkClick r:id="rId4"/>
              </a:rPr>
              <a:t>https://doi.org/10.1177/0956797613504966</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recordings of one of Cumming’s workshop are also worth watching:</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5"/>
              </a:rPr>
              <a:t>https://www.psychologicalscience.org/members/new-statistics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developed a very helpful software package (ESCI, Exploratory Software for Confidence Intervals) that we will use over the coming weeks to illustrate important ideas in statistics. You can access the software and the companion website here:</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6"/>
              </a:rPr>
              <a:t>https://www.esci.thenewstatistics.com/</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32</a:t>
            </a:fld>
            <a:endParaRPr lang="en-GB"/>
          </a:p>
        </p:txBody>
      </p:sp>
    </p:spTree>
    <p:extLst>
      <p:ext uri="{BB962C8B-B14F-4D97-AF65-F5344CB8AC3E}">
        <p14:creationId xmlns:p14="http://schemas.microsoft.com/office/powerpoint/2010/main" val="94412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a:t>
            </a:fld>
            <a:endParaRPr lang="en-GB"/>
          </a:p>
        </p:txBody>
      </p:sp>
    </p:spTree>
    <p:extLst>
      <p:ext uri="{BB962C8B-B14F-4D97-AF65-F5344CB8AC3E}">
        <p14:creationId xmlns:p14="http://schemas.microsoft.com/office/powerpoint/2010/main" val="6247500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50698-D6EE-818B-0C7D-97D5D34E49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896068-70DF-139E-8FDA-684A9BB843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9F4855-25DA-FF3D-ECBD-A9DAA9259041}"/>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Task 1:</a:t>
            </a:r>
            <a:r>
              <a:rPr lang="en-US" sz="1200" i="1" kern="1200" dirty="0">
                <a:solidFill>
                  <a:schemeClr val="tx1"/>
                </a:solidFill>
                <a:effectLst/>
                <a:latin typeface="+mn-lt"/>
                <a:ea typeface="+mn-ea"/>
                <a:cs typeface="+mn-cs"/>
              </a:rPr>
              <a:t> Sampling distributions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psychologist Geoff Cumming wrote an excellent textbook on </a:t>
            </a:r>
            <a:r>
              <a:rPr lang="en-GB" sz="1200" u="sng" kern="1200" dirty="0">
                <a:solidFill>
                  <a:schemeClr val="tx1"/>
                </a:solidFill>
                <a:effectLst/>
                <a:latin typeface="+mn-lt"/>
                <a:ea typeface="+mn-ea"/>
                <a:cs typeface="+mn-cs"/>
                <a:hlinkClick r:id="rId3"/>
              </a:rPr>
              <a:t>The New Statistics</a:t>
            </a:r>
            <a:r>
              <a:rPr lang="en-GB" sz="1200" kern="1200" dirty="0">
                <a:solidFill>
                  <a:schemeClr val="tx1"/>
                </a:solidFill>
                <a:effectLst/>
                <a:latin typeface="+mn-lt"/>
                <a:ea typeface="+mn-ea"/>
                <a:cs typeface="+mn-cs"/>
              </a:rPr>
              <a:t> (confidence intervals, effect sizes, meta-analyses), in which he advocates a significant reform of the way we use statistics in the social sciences.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article summarizes his ideas neatly.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G. (2014). The New Statistics: Why and How. </a:t>
            </a:r>
            <a:r>
              <a:rPr lang="en-GB" sz="1200" i="1" kern="1200" dirty="0">
                <a:solidFill>
                  <a:schemeClr val="tx1"/>
                </a:solidFill>
                <a:effectLst/>
                <a:latin typeface="+mn-lt"/>
                <a:ea typeface="+mn-ea"/>
                <a:cs typeface="+mn-cs"/>
              </a:rPr>
              <a:t>Psychological Science, 25</a:t>
            </a:r>
            <a:r>
              <a:rPr lang="en-GB" sz="1200" kern="1200" dirty="0">
                <a:solidFill>
                  <a:schemeClr val="tx1"/>
                </a:solidFill>
                <a:effectLst/>
                <a:latin typeface="+mn-lt"/>
                <a:ea typeface="+mn-ea"/>
                <a:cs typeface="+mn-cs"/>
              </a:rPr>
              <a:t>(1), 7–29. </a:t>
            </a:r>
            <a:r>
              <a:rPr lang="en-GB" sz="1200" u="sng" kern="1200" dirty="0">
                <a:solidFill>
                  <a:schemeClr val="tx1"/>
                </a:solidFill>
                <a:effectLst/>
                <a:latin typeface="+mn-lt"/>
                <a:ea typeface="+mn-ea"/>
                <a:cs typeface="+mn-cs"/>
                <a:hlinkClick r:id="rId4"/>
              </a:rPr>
              <a:t>https://doi.org/10.1177/0956797613504966</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recordings of one of Cumming’s workshop are also worth watching:</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5"/>
              </a:rPr>
              <a:t>https://www.psychologicalscience.org/members/new-statistics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developed a very helpful software package (ESCI, Exploratory Software for Confidence Intervals) that we will use over the coming weeks to illustrate important ideas in statistics. You can access the software and the companion website here:</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6"/>
              </a:rPr>
              <a:t>https://www.esci.thenewstatistics.com/</a:t>
            </a:r>
            <a:endParaRPr lang="en-GB"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ABB4496D-5DF4-E90E-F653-5C9D980FBF76}"/>
              </a:ext>
            </a:extLst>
          </p:cNvPr>
          <p:cNvSpPr>
            <a:spLocks noGrp="1"/>
          </p:cNvSpPr>
          <p:nvPr>
            <p:ph type="sldNum" sz="quarter" idx="5"/>
          </p:nvPr>
        </p:nvSpPr>
        <p:spPr/>
        <p:txBody>
          <a:bodyPr/>
          <a:lstStyle/>
          <a:p>
            <a:fld id="{5F22F0C5-9915-4C9D-B9C1-C3246B8D4C90}" type="slidenum">
              <a:rPr lang="en-GB" smtClean="0"/>
              <a:t>33</a:t>
            </a:fld>
            <a:endParaRPr lang="en-GB"/>
          </a:p>
        </p:txBody>
      </p:sp>
    </p:spTree>
    <p:extLst>
      <p:ext uri="{BB962C8B-B14F-4D97-AF65-F5344CB8AC3E}">
        <p14:creationId xmlns:p14="http://schemas.microsoft.com/office/powerpoint/2010/main" val="34905522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Task 1:</a:t>
            </a:r>
            <a:r>
              <a:rPr lang="en-US" sz="1200" i="1" kern="1200" dirty="0">
                <a:solidFill>
                  <a:schemeClr val="tx1"/>
                </a:solidFill>
                <a:effectLst/>
                <a:latin typeface="+mn-lt"/>
                <a:ea typeface="+mn-ea"/>
                <a:cs typeface="+mn-cs"/>
              </a:rPr>
              <a:t> Sampling distributions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psychologist Geoff Cumming wrote an excellent textbook on </a:t>
            </a:r>
            <a:r>
              <a:rPr lang="en-GB" sz="1200" u="sng" kern="1200" dirty="0">
                <a:solidFill>
                  <a:schemeClr val="tx1"/>
                </a:solidFill>
                <a:effectLst/>
                <a:latin typeface="+mn-lt"/>
                <a:ea typeface="+mn-ea"/>
                <a:cs typeface="+mn-cs"/>
                <a:hlinkClick r:id="rId3"/>
              </a:rPr>
              <a:t>The New Statistics</a:t>
            </a:r>
            <a:r>
              <a:rPr lang="en-GB" sz="1200" kern="1200" dirty="0">
                <a:solidFill>
                  <a:schemeClr val="tx1"/>
                </a:solidFill>
                <a:effectLst/>
                <a:latin typeface="+mn-lt"/>
                <a:ea typeface="+mn-ea"/>
                <a:cs typeface="+mn-cs"/>
              </a:rPr>
              <a:t> (confidence intervals, effect sizes, meta-analyses), in which he advocates a significant reform of the way we use statistics in the social sciences.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article summarizes his ideas neatly.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G. (2014). The New Statistics: Why and How. </a:t>
            </a:r>
            <a:r>
              <a:rPr lang="en-GB" sz="1200" i="1" kern="1200" dirty="0">
                <a:solidFill>
                  <a:schemeClr val="tx1"/>
                </a:solidFill>
                <a:effectLst/>
                <a:latin typeface="+mn-lt"/>
                <a:ea typeface="+mn-ea"/>
                <a:cs typeface="+mn-cs"/>
              </a:rPr>
              <a:t>Psychological Science, 25</a:t>
            </a:r>
            <a:r>
              <a:rPr lang="en-GB" sz="1200" kern="1200" dirty="0">
                <a:solidFill>
                  <a:schemeClr val="tx1"/>
                </a:solidFill>
                <a:effectLst/>
                <a:latin typeface="+mn-lt"/>
                <a:ea typeface="+mn-ea"/>
                <a:cs typeface="+mn-cs"/>
              </a:rPr>
              <a:t>(1), 7–29. </a:t>
            </a:r>
            <a:r>
              <a:rPr lang="en-GB" sz="1200" u="sng" kern="1200" dirty="0">
                <a:solidFill>
                  <a:schemeClr val="tx1"/>
                </a:solidFill>
                <a:effectLst/>
                <a:latin typeface="+mn-lt"/>
                <a:ea typeface="+mn-ea"/>
                <a:cs typeface="+mn-cs"/>
                <a:hlinkClick r:id="rId4"/>
              </a:rPr>
              <a:t>https://doi.org/10.1177/0956797613504966</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recordings of one of Cumming’s workshop are also worth watching:</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5"/>
              </a:rPr>
              <a:t>https://www.psychologicalscience.org/members/new-statistics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developed a very helpful software package (ESCI, Exploratory Software for Confidence Intervals) that we will use over the coming weeks to illustrate important ideas in statistics. You can access the software and the companion website here:</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6"/>
              </a:rPr>
              <a:t>https://www.esci.thenewstatistics.com/</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34</a:t>
            </a:fld>
            <a:endParaRPr lang="en-GB"/>
          </a:p>
        </p:txBody>
      </p:sp>
    </p:spTree>
    <p:extLst>
      <p:ext uri="{BB962C8B-B14F-4D97-AF65-F5344CB8AC3E}">
        <p14:creationId xmlns:p14="http://schemas.microsoft.com/office/powerpoint/2010/main" val="31244167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Task 1:</a:t>
            </a:r>
            <a:r>
              <a:rPr lang="en-US" sz="1200" i="1" kern="1200" dirty="0">
                <a:solidFill>
                  <a:schemeClr val="tx1"/>
                </a:solidFill>
                <a:effectLst/>
                <a:latin typeface="+mn-lt"/>
                <a:ea typeface="+mn-ea"/>
                <a:cs typeface="+mn-cs"/>
              </a:rPr>
              <a:t> Sampling distributions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psychologist Geoff Cumming wrote an excellent textbook on </a:t>
            </a:r>
            <a:r>
              <a:rPr lang="en-GB" sz="1200" u="sng" kern="1200" dirty="0">
                <a:solidFill>
                  <a:schemeClr val="tx1"/>
                </a:solidFill>
                <a:effectLst/>
                <a:latin typeface="+mn-lt"/>
                <a:ea typeface="+mn-ea"/>
                <a:cs typeface="+mn-cs"/>
                <a:hlinkClick r:id="rId3"/>
              </a:rPr>
              <a:t>The New Statistics</a:t>
            </a:r>
            <a:r>
              <a:rPr lang="en-GB" sz="1200" kern="1200" dirty="0">
                <a:solidFill>
                  <a:schemeClr val="tx1"/>
                </a:solidFill>
                <a:effectLst/>
                <a:latin typeface="+mn-lt"/>
                <a:ea typeface="+mn-ea"/>
                <a:cs typeface="+mn-cs"/>
              </a:rPr>
              <a:t> (confidence intervals, effect sizes, meta-analyses), in which he advocates a significant reform of the way we use statistics in the social sciences.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article summarizes his ideas neatly.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G. (2014). The New Statistics: Why and How. </a:t>
            </a:r>
            <a:r>
              <a:rPr lang="en-GB" sz="1200" i="1" kern="1200" dirty="0">
                <a:solidFill>
                  <a:schemeClr val="tx1"/>
                </a:solidFill>
                <a:effectLst/>
                <a:latin typeface="+mn-lt"/>
                <a:ea typeface="+mn-ea"/>
                <a:cs typeface="+mn-cs"/>
              </a:rPr>
              <a:t>Psychological Science, 25</a:t>
            </a:r>
            <a:r>
              <a:rPr lang="en-GB" sz="1200" kern="1200" dirty="0">
                <a:solidFill>
                  <a:schemeClr val="tx1"/>
                </a:solidFill>
                <a:effectLst/>
                <a:latin typeface="+mn-lt"/>
                <a:ea typeface="+mn-ea"/>
                <a:cs typeface="+mn-cs"/>
              </a:rPr>
              <a:t>(1), 7–29. </a:t>
            </a:r>
            <a:r>
              <a:rPr lang="en-GB" sz="1200" u="sng" kern="1200" dirty="0">
                <a:solidFill>
                  <a:schemeClr val="tx1"/>
                </a:solidFill>
                <a:effectLst/>
                <a:latin typeface="+mn-lt"/>
                <a:ea typeface="+mn-ea"/>
                <a:cs typeface="+mn-cs"/>
                <a:hlinkClick r:id="rId4"/>
              </a:rPr>
              <a:t>https://doi.org/10.1177/0956797613504966</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recordings of one of Cumming’s workshop are also worth watching:</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5"/>
              </a:rPr>
              <a:t>https://www.psychologicalscience.org/members/new-statistics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developed a very helpful software package (ESCI, Exploratory Software for Confidence Intervals) that we will use over the coming weeks to illustrate important ideas in statistics. You can access the software and the companion website here:</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6"/>
              </a:rPr>
              <a:t>https://www.esci.thenewstatistics.com/</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35</a:t>
            </a:fld>
            <a:endParaRPr lang="en-GB"/>
          </a:p>
        </p:txBody>
      </p:sp>
    </p:spTree>
    <p:extLst>
      <p:ext uri="{BB962C8B-B14F-4D97-AF65-F5344CB8AC3E}">
        <p14:creationId xmlns:p14="http://schemas.microsoft.com/office/powerpoint/2010/main" val="2256905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36</a:t>
            </a:fld>
            <a:endParaRPr lang="en-GB"/>
          </a:p>
        </p:txBody>
      </p:sp>
    </p:spTree>
    <p:extLst>
      <p:ext uri="{BB962C8B-B14F-4D97-AF65-F5344CB8AC3E}">
        <p14:creationId xmlns:p14="http://schemas.microsoft.com/office/powerpoint/2010/main" val="12300456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37</a:t>
            </a:fld>
            <a:endParaRPr lang="en-GB"/>
          </a:p>
        </p:txBody>
      </p:sp>
    </p:spTree>
    <p:extLst>
      <p:ext uri="{BB962C8B-B14F-4D97-AF65-F5344CB8AC3E}">
        <p14:creationId xmlns:p14="http://schemas.microsoft.com/office/powerpoint/2010/main" val="3493645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38</a:t>
            </a:fld>
            <a:endParaRPr lang="en-GB"/>
          </a:p>
        </p:txBody>
      </p:sp>
    </p:spTree>
    <p:extLst>
      <p:ext uri="{BB962C8B-B14F-4D97-AF65-F5344CB8AC3E}">
        <p14:creationId xmlns:p14="http://schemas.microsoft.com/office/powerpoint/2010/main" val="413984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39</a:t>
            </a:fld>
            <a:endParaRPr lang="en-GB"/>
          </a:p>
        </p:txBody>
      </p:sp>
    </p:spTree>
    <p:extLst>
      <p:ext uri="{BB962C8B-B14F-4D97-AF65-F5344CB8AC3E}">
        <p14:creationId xmlns:p14="http://schemas.microsoft.com/office/powerpoint/2010/main" val="16711461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40</a:t>
            </a:fld>
            <a:endParaRPr lang="en-GB"/>
          </a:p>
        </p:txBody>
      </p:sp>
    </p:spTree>
    <p:extLst>
      <p:ext uri="{BB962C8B-B14F-4D97-AF65-F5344CB8AC3E}">
        <p14:creationId xmlns:p14="http://schemas.microsoft.com/office/powerpoint/2010/main" val="2896864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41</a:t>
            </a:fld>
            <a:endParaRPr lang="en-GB"/>
          </a:p>
        </p:txBody>
      </p:sp>
    </p:spTree>
    <p:extLst>
      <p:ext uri="{BB962C8B-B14F-4D97-AF65-F5344CB8AC3E}">
        <p14:creationId xmlns:p14="http://schemas.microsoft.com/office/powerpoint/2010/main" val="14555533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42</a:t>
            </a:fld>
            <a:endParaRPr lang="en-GB"/>
          </a:p>
        </p:txBody>
      </p:sp>
    </p:spTree>
    <p:extLst>
      <p:ext uri="{BB962C8B-B14F-4D97-AF65-F5344CB8AC3E}">
        <p14:creationId xmlns:p14="http://schemas.microsoft.com/office/powerpoint/2010/main" val="3509876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a:t>
            </a:fld>
            <a:endParaRPr lang="en-GB"/>
          </a:p>
        </p:txBody>
      </p:sp>
    </p:spTree>
    <p:extLst>
      <p:ext uri="{BB962C8B-B14F-4D97-AF65-F5344CB8AC3E}">
        <p14:creationId xmlns:p14="http://schemas.microsoft.com/office/powerpoint/2010/main" val="14108587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43</a:t>
            </a:fld>
            <a:endParaRPr lang="en-GB"/>
          </a:p>
        </p:txBody>
      </p:sp>
    </p:spTree>
    <p:extLst>
      <p:ext uri="{BB962C8B-B14F-4D97-AF65-F5344CB8AC3E}">
        <p14:creationId xmlns:p14="http://schemas.microsoft.com/office/powerpoint/2010/main" val="18771037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44</a:t>
            </a:fld>
            <a:endParaRPr lang="en-GB"/>
          </a:p>
        </p:txBody>
      </p:sp>
    </p:spTree>
    <p:extLst>
      <p:ext uri="{BB962C8B-B14F-4D97-AF65-F5344CB8AC3E}">
        <p14:creationId xmlns:p14="http://schemas.microsoft.com/office/powerpoint/2010/main" val="819046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45</a:t>
            </a:fld>
            <a:endParaRPr lang="en-GB"/>
          </a:p>
        </p:txBody>
      </p:sp>
    </p:spTree>
    <p:extLst>
      <p:ext uri="{BB962C8B-B14F-4D97-AF65-F5344CB8AC3E}">
        <p14:creationId xmlns:p14="http://schemas.microsoft.com/office/powerpoint/2010/main" val="1228613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46</a:t>
            </a:fld>
            <a:endParaRPr lang="en-GB"/>
          </a:p>
        </p:txBody>
      </p:sp>
    </p:spTree>
    <p:extLst>
      <p:ext uri="{BB962C8B-B14F-4D97-AF65-F5344CB8AC3E}">
        <p14:creationId xmlns:p14="http://schemas.microsoft.com/office/powerpoint/2010/main" val="12195850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47</a:t>
            </a:fld>
            <a:endParaRPr lang="en-GB"/>
          </a:p>
        </p:txBody>
      </p:sp>
    </p:spTree>
    <p:extLst>
      <p:ext uri="{BB962C8B-B14F-4D97-AF65-F5344CB8AC3E}">
        <p14:creationId xmlns:p14="http://schemas.microsoft.com/office/powerpoint/2010/main" val="11300000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48</a:t>
            </a:fld>
            <a:endParaRPr lang="en-GB"/>
          </a:p>
        </p:txBody>
      </p:sp>
    </p:spTree>
    <p:extLst>
      <p:ext uri="{BB962C8B-B14F-4D97-AF65-F5344CB8AC3E}">
        <p14:creationId xmlns:p14="http://schemas.microsoft.com/office/powerpoint/2010/main" val="41166105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49</a:t>
            </a:fld>
            <a:endParaRPr lang="en-GB"/>
          </a:p>
        </p:txBody>
      </p:sp>
    </p:spTree>
    <p:extLst>
      <p:ext uri="{BB962C8B-B14F-4D97-AF65-F5344CB8AC3E}">
        <p14:creationId xmlns:p14="http://schemas.microsoft.com/office/powerpoint/2010/main" val="35374850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50</a:t>
            </a:fld>
            <a:endParaRPr lang="en-GB"/>
          </a:p>
        </p:txBody>
      </p:sp>
    </p:spTree>
    <p:extLst>
      <p:ext uri="{BB962C8B-B14F-4D97-AF65-F5344CB8AC3E}">
        <p14:creationId xmlns:p14="http://schemas.microsoft.com/office/powerpoint/2010/main" val="18116203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51</a:t>
            </a:fld>
            <a:endParaRPr lang="en-GB"/>
          </a:p>
        </p:txBody>
      </p:sp>
    </p:spTree>
    <p:extLst>
      <p:ext uri="{BB962C8B-B14F-4D97-AF65-F5344CB8AC3E}">
        <p14:creationId xmlns:p14="http://schemas.microsoft.com/office/powerpoint/2010/main" val="20204018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52</a:t>
            </a:fld>
            <a:endParaRPr lang="en-GB"/>
          </a:p>
        </p:txBody>
      </p:sp>
    </p:spTree>
    <p:extLst>
      <p:ext uri="{BB962C8B-B14F-4D97-AF65-F5344CB8AC3E}">
        <p14:creationId xmlns:p14="http://schemas.microsoft.com/office/powerpoint/2010/main" val="2388942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7</a:t>
            </a:fld>
            <a:endParaRPr lang="en-GB"/>
          </a:p>
        </p:txBody>
      </p:sp>
    </p:spTree>
    <p:extLst>
      <p:ext uri="{BB962C8B-B14F-4D97-AF65-F5344CB8AC3E}">
        <p14:creationId xmlns:p14="http://schemas.microsoft.com/office/powerpoint/2010/main" val="28681921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53</a:t>
            </a:fld>
            <a:endParaRPr lang="en-GB"/>
          </a:p>
        </p:txBody>
      </p:sp>
    </p:spTree>
    <p:extLst>
      <p:ext uri="{BB962C8B-B14F-4D97-AF65-F5344CB8AC3E}">
        <p14:creationId xmlns:p14="http://schemas.microsoft.com/office/powerpoint/2010/main" val="41496539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54</a:t>
            </a:fld>
            <a:endParaRPr lang="en-GB"/>
          </a:p>
        </p:txBody>
      </p:sp>
    </p:spTree>
    <p:extLst>
      <p:ext uri="{BB962C8B-B14F-4D97-AF65-F5344CB8AC3E}">
        <p14:creationId xmlns:p14="http://schemas.microsoft.com/office/powerpoint/2010/main" val="31025288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55</a:t>
            </a:fld>
            <a:endParaRPr lang="en-GB"/>
          </a:p>
        </p:txBody>
      </p:sp>
    </p:spTree>
    <p:extLst>
      <p:ext uri="{BB962C8B-B14F-4D97-AF65-F5344CB8AC3E}">
        <p14:creationId xmlns:p14="http://schemas.microsoft.com/office/powerpoint/2010/main" val="41531308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56</a:t>
            </a:fld>
            <a:endParaRPr lang="en-GB"/>
          </a:p>
        </p:txBody>
      </p:sp>
    </p:spTree>
    <p:extLst>
      <p:ext uri="{BB962C8B-B14F-4D97-AF65-F5344CB8AC3E}">
        <p14:creationId xmlns:p14="http://schemas.microsoft.com/office/powerpoint/2010/main" val="7286202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57</a:t>
            </a:fld>
            <a:endParaRPr lang="en-GB"/>
          </a:p>
        </p:txBody>
      </p:sp>
    </p:spTree>
    <p:extLst>
      <p:ext uri="{BB962C8B-B14F-4D97-AF65-F5344CB8AC3E}">
        <p14:creationId xmlns:p14="http://schemas.microsoft.com/office/powerpoint/2010/main" val="36347256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58</a:t>
            </a:fld>
            <a:endParaRPr lang="en-GB"/>
          </a:p>
        </p:txBody>
      </p:sp>
    </p:spTree>
    <p:extLst>
      <p:ext uri="{BB962C8B-B14F-4D97-AF65-F5344CB8AC3E}">
        <p14:creationId xmlns:p14="http://schemas.microsoft.com/office/powerpoint/2010/main" val="8046806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59</a:t>
            </a:fld>
            <a:endParaRPr lang="en-GB"/>
          </a:p>
        </p:txBody>
      </p:sp>
    </p:spTree>
    <p:extLst>
      <p:ext uri="{BB962C8B-B14F-4D97-AF65-F5344CB8AC3E}">
        <p14:creationId xmlns:p14="http://schemas.microsoft.com/office/powerpoint/2010/main" val="29345401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60</a:t>
            </a:fld>
            <a:endParaRPr lang="en-GB"/>
          </a:p>
        </p:txBody>
      </p:sp>
    </p:spTree>
    <p:extLst>
      <p:ext uri="{BB962C8B-B14F-4D97-AF65-F5344CB8AC3E}">
        <p14:creationId xmlns:p14="http://schemas.microsoft.com/office/powerpoint/2010/main" val="34964943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61</a:t>
            </a:fld>
            <a:endParaRPr lang="en-GB"/>
          </a:p>
        </p:txBody>
      </p:sp>
    </p:spTree>
    <p:extLst>
      <p:ext uri="{BB962C8B-B14F-4D97-AF65-F5344CB8AC3E}">
        <p14:creationId xmlns:p14="http://schemas.microsoft.com/office/powerpoint/2010/main" val="528300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62</a:t>
            </a:fld>
            <a:endParaRPr lang="en-GB"/>
          </a:p>
        </p:txBody>
      </p:sp>
    </p:spTree>
    <p:extLst>
      <p:ext uri="{BB962C8B-B14F-4D97-AF65-F5344CB8AC3E}">
        <p14:creationId xmlns:p14="http://schemas.microsoft.com/office/powerpoint/2010/main" val="165422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8</a:t>
            </a:fld>
            <a:endParaRPr lang="en-GB"/>
          </a:p>
        </p:txBody>
      </p:sp>
    </p:spTree>
    <p:extLst>
      <p:ext uri="{BB962C8B-B14F-4D97-AF65-F5344CB8AC3E}">
        <p14:creationId xmlns:p14="http://schemas.microsoft.com/office/powerpoint/2010/main" val="657759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63</a:t>
            </a:fld>
            <a:endParaRPr lang="en-GB"/>
          </a:p>
        </p:txBody>
      </p:sp>
    </p:spTree>
    <p:extLst>
      <p:ext uri="{BB962C8B-B14F-4D97-AF65-F5344CB8AC3E}">
        <p14:creationId xmlns:p14="http://schemas.microsoft.com/office/powerpoint/2010/main" val="35286402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64</a:t>
            </a:fld>
            <a:endParaRPr lang="en-GB"/>
          </a:p>
        </p:txBody>
      </p:sp>
    </p:spTree>
    <p:extLst>
      <p:ext uri="{BB962C8B-B14F-4D97-AF65-F5344CB8AC3E}">
        <p14:creationId xmlns:p14="http://schemas.microsoft.com/office/powerpoint/2010/main" val="8773356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EXAMPLE: Sampling distribution of means approaches normality as n increases</a:t>
            </a:r>
            <a:endParaRPr lang="en-GB" dirty="0"/>
          </a:p>
          <a:p>
            <a:r>
              <a:rPr lang="en-GB" dirty="0"/>
              <a:t>If we increase the number of observations in each sample (e.g., from 10 to 100), the sampling distribution of means will approach a normal distribution.</a:t>
            </a:r>
          </a:p>
        </p:txBody>
      </p:sp>
      <p:sp>
        <p:nvSpPr>
          <p:cNvPr id="4" name="Slide Number Placeholder 3"/>
          <p:cNvSpPr>
            <a:spLocks noGrp="1"/>
          </p:cNvSpPr>
          <p:nvPr>
            <p:ph type="sldNum" sz="quarter" idx="5"/>
          </p:nvPr>
        </p:nvSpPr>
        <p:spPr/>
        <p:txBody>
          <a:bodyPr/>
          <a:lstStyle/>
          <a:p>
            <a:fld id="{5F22F0C5-9915-4C9D-B9C1-C3246B8D4C90}" type="slidenum">
              <a:rPr lang="en-GB" smtClean="0"/>
              <a:t>65</a:t>
            </a:fld>
            <a:endParaRPr lang="en-GB"/>
          </a:p>
        </p:txBody>
      </p:sp>
    </p:spTree>
    <p:extLst>
      <p:ext uri="{BB962C8B-B14F-4D97-AF65-F5344CB8AC3E}">
        <p14:creationId xmlns:p14="http://schemas.microsoft.com/office/powerpoint/2010/main" val="35105395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Since the sampling distributions in our figures approximate the normal distribution, we have met the conditions to use the normal curve (the standard normal distribution), a device to evaluate the accuracy of the statistics we draw from each sample.</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66</a:t>
            </a:fld>
            <a:endParaRPr lang="en-GB"/>
          </a:p>
        </p:txBody>
      </p:sp>
    </p:spTree>
    <p:extLst>
      <p:ext uri="{BB962C8B-B14F-4D97-AF65-F5344CB8AC3E}">
        <p14:creationId xmlns:p14="http://schemas.microsoft.com/office/powerpoint/2010/main" val="1896325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67</a:t>
            </a:fld>
            <a:endParaRPr lang="en-GB"/>
          </a:p>
        </p:txBody>
      </p:sp>
    </p:spTree>
    <p:extLst>
      <p:ext uri="{BB962C8B-B14F-4D97-AF65-F5344CB8AC3E}">
        <p14:creationId xmlns:p14="http://schemas.microsoft.com/office/powerpoint/2010/main" val="14794203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68</a:t>
            </a:fld>
            <a:endParaRPr lang="en-GB"/>
          </a:p>
        </p:txBody>
      </p:sp>
    </p:spTree>
    <p:extLst>
      <p:ext uri="{BB962C8B-B14F-4D97-AF65-F5344CB8AC3E}">
        <p14:creationId xmlns:p14="http://schemas.microsoft.com/office/powerpoint/2010/main" val="41840595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69</a:t>
            </a:fld>
            <a:endParaRPr lang="en-GB"/>
          </a:p>
        </p:txBody>
      </p:sp>
    </p:spTree>
    <p:extLst>
      <p:ext uri="{BB962C8B-B14F-4D97-AF65-F5344CB8AC3E}">
        <p14:creationId xmlns:p14="http://schemas.microsoft.com/office/powerpoint/2010/main" val="26065877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70</a:t>
            </a:fld>
            <a:endParaRPr lang="en-GB"/>
          </a:p>
        </p:txBody>
      </p:sp>
    </p:spTree>
    <p:extLst>
      <p:ext uri="{BB962C8B-B14F-4D97-AF65-F5344CB8AC3E}">
        <p14:creationId xmlns:p14="http://schemas.microsoft.com/office/powerpoint/2010/main" val="279217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9</a:t>
            </a:fld>
            <a:endParaRPr lang="en-GB"/>
          </a:p>
        </p:txBody>
      </p:sp>
    </p:spTree>
    <p:extLst>
      <p:ext uri="{BB962C8B-B14F-4D97-AF65-F5344CB8AC3E}">
        <p14:creationId xmlns:p14="http://schemas.microsoft.com/office/powerpoint/2010/main" val="2200125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10</a:t>
            </a:fld>
            <a:endParaRPr lang="en-GB"/>
          </a:p>
        </p:txBody>
      </p:sp>
    </p:spTree>
    <p:extLst>
      <p:ext uri="{BB962C8B-B14F-4D97-AF65-F5344CB8AC3E}">
        <p14:creationId xmlns:p14="http://schemas.microsoft.com/office/powerpoint/2010/main" val="2511585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11</a:t>
            </a:fld>
            <a:endParaRPr lang="en-GB"/>
          </a:p>
        </p:txBody>
      </p:sp>
    </p:spTree>
    <p:extLst>
      <p:ext uri="{BB962C8B-B14F-4D97-AF65-F5344CB8AC3E}">
        <p14:creationId xmlns:p14="http://schemas.microsoft.com/office/powerpoint/2010/main" val="2099014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3: text using bullet points">
    <p:spTree>
      <p:nvGrpSpPr>
        <p:cNvPr id="1" name=""/>
        <p:cNvGrpSpPr/>
        <p:nvPr/>
      </p:nvGrpSpPr>
      <p:grpSpPr>
        <a:xfrm>
          <a:off x="0" y="0"/>
          <a:ext cx="0" cy="0"/>
          <a:chOff x="0" y="0"/>
          <a:chExt cx="0" cy="0"/>
        </a:xfrm>
      </p:grpSpPr>
      <p:sp>
        <p:nvSpPr>
          <p:cNvPr id="4" name="Title 1"/>
          <p:cNvSpPr>
            <a:spLocks noGrp="1"/>
          </p:cNvSpPr>
          <p:nvPr>
            <p:ph type="ctrTitle"/>
          </p:nvPr>
        </p:nvSpPr>
        <p:spPr>
          <a:xfrm>
            <a:off x="527381" y="548680"/>
            <a:ext cx="9025003" cy="1152128"/>
          </a:xfrm>
          <a:prstGeom prst="rect">
            <a:avLst/>
          </a:prstGeom>
        </p:spPr>
        <p:txBody>
          <a:bodyPr/>
          <a:lstStyle>
            <a:lvl1pPr algn="l">
              <a:lnSpc>
                <a:spcPts val="3500"/>
              </a:lnSpc>
              <a:defRPr sz="3600">
                <a:solidFill>
                  <a:srgbClr val="B5121B"/>
                </a:solidFill>
              </a:defRPr>
            </a:lvl1pPr>
          </a:lstStyle>
          <a:p>
            <a:r>
              <a:rPr lang="en-GB" dirty="0"/>
              <a:t>Click to edit Master title style</a:t>
            </a:r>
          </a:p>
        </p:txBody>
      </p:sp>
      <p:sp>
        <p:nvSpPr>
          <p:cNvPr id="5" name="Text Placeholder 7"/>
          <p:cNvSpPr>
            <a:spLocks noGrp="1"/>
          </p:cNvSpPr>
          <p:nvPr>
            <p:ph type="body" sz="quarter" idx="14"/>
          </p:nvPr>
        </p:nvSpPr>
        <p:spPr>
          <a:xfrm>
            <a:off x="527051" y="1844676"/>
            <a:ext cx="11233579" cy="4752975"/>
          </a:xfrm>
          <a:prstGeom prst="rect">
            <a:avLst/>
          </a:prstGeom>
        </p:spPr>
        <p:txBody>
          <a:bodyPr vert="horz"/>
          <a:lstStyle>
            <a:lvl1pPr>
              <a:defRPr sz="2400">
                <a:solidFill>
                  <a:schemeClr val="tx1"/>
                </a:solidFill>
              </a:defRPr>
            </a:lvl1pPr>
            <a:lvl2pPr>
              <a:defRPr sz="2200">
                <a:solidFill>
                  <a:schemeClr val="tx1"/>
                </a:solidFill>
              </a:defRPr>
            </a:lvl2pPr>
            <a:lvl3pPr>
              <a:defRPr sz="2000">
                <a:solidFill>
                  <a:schemeClr val="tx1"/>
                </a:solidFill>
              </a:defRPr>
            </a:lvl3pPr>
            <a:lvl4pPr>
              <a:defRPr sz="1800">
                <a:solidFill>
                  <a:schemeClr val="tx1"/>
                </a:solidFill>
              </a:defRPr>
            </a:lvl4pPr>
            <a:lvl5pPr>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3638" y="602002"/>
            <a:ext cx="712064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838200" y="2092572"/>
            <a:ext cx="10515600" cy="4014315"/>
          </a:xfrm>
        </p:spPr>
        <p:txBody>
          <a:bodyPr/>
          <a:lstStyle>
            <a:lvl1pPr>
              <a:spcBef>
                <a:spcPts val="960"/>
              </a:spcBef>
              <a:buClr>
                <a:srgbClr val="AEB4B9"/>
              </a:buClr>
              <a:defRPr sz="2600"/>
            </a:lvl1pPr>
            <a:lvl2pPr>
              <a:spcBef>
                <a:spcPts val="960"/>
              </a:spcBef>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368BAA43-A8BD-4E49-AC41-15EB71CFB7B7}"/>
              </a:ext>
            </a:extLst>
          </p:cNvPr>
          <p:cNvSpPr>
            <a:spLocks noGrp="1"/>
          </p:cNvSpPr>
          <p:nvPr>
            <p:ph type="sldNum" sz="quarter" idx="4"/>
          </p:nvPr>
        </p:nvSpPr>
        <p:spPr>
          <a:xfrm>
            <a:off x="7932409" y="6115679"/>
            <a:ext cx="36576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2" name="object 3">
            <a:extLst>
              <a:ext uri="{FF2B5EF4-FFF2-40B4-BE49-F238E27FC236}">
                <a16:creationId xmlns:a16="http://schemas.microsoft.com/office/drawing/2014/main" id="{DAB56063-C065-4615-AFC7-4C57FC339275}"/>
              </a:ext>
              <a:ext uri="{C183D7F6-B498-43B3-948B-1728B52AA6E4}">
                <adec:decorative xmlns:adec="http://schemas.microsoft.com/office/drawing/2017/decorative" val="1"/>
              </a:ext>
            </a:extLst>
          </p:cNvPr>
          <p:cNvSpPr/>
          <p:nvPr userDrawn="1"/>
        </p:nvSpPr>
        <p:spPr>
          <a:xfrm>
            <a:off x="842389" y="1858523"/>
            <a:ext cx="2112433"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sz="1800" dirty="0"/>
          </a:p>
        </p:txBody>
      </p:sp>
    </p:spTree>
    <p:extLst>
      <p:ext uri="{BB962C8B-B14F-4D97-AF65-F5344CB8AC3E}">
        <p14:creationId xmlns:p14="http://schemas.microsoft.com/office/powerpoint/2010/main" val="1957848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Question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75D8C4-2991-4037-8748-66E7016A65DF}"/>
              </a:ext>
            </a:extLst>
          </p:cNvPr>
          <p:cNvSpPr>
            <a:spLocks noGrp="1"/>
          </p:cNvSpPr>
          <p:nvPr>
            <p:ph type="ctrTitle" hasCustomPrompt="1"/>
          </p:nvPr>
        </p:nvSpPr>
        <p:spPr>
          <a:xfrm>
            <a:off x="900940" y="2205022"/>
            <a:ext cx="9913240" cy="1399152"/>
          </a:xfrm>
        </p:spPr>
        <p:txBody>
          <a:bodyPr anchor="b">
            <a:normAutofit/>
          </a:bodyPr>
          <a:lstStyle>
            <a:lvl1pPr algn="l">
              <a:lnSpc>
                <a:spcPts val="3300"/>
              </a:lnSpc>
              <a:spcBef>
                <a:spcPts val="832"/>
              </a:spcBef>
              <a:defRPr sz="4500">
                <a:solidFill>
                  <a:srgbClr val="B5121B"/>
                </a:solidFill>
                <a:latin typeface="Calibri" panose="020F0502020204030204" pitchFamily="34" charset="0"/>
                <a:cs typeface="Calibri" panose="020F0502020204030204" pitchFamily="34" charset="0"/>
              </a:defRPr>
            </a:lvl1pPr>
          </a:lstStyle>
          <a:p>
            <a:r>
              <a:rPr lang="en-US" dirty="0"/>
              <a:t>Add question text here</a:t>
            </a:r>
            <a:endParaRPr lang="en-GB" dirty="0"/>
          </a:p>
        </p:txBody>
      </p:sp>
      <p:sp>
        <p:nvSpPr>
          <p:cNvPr id="10" name="Slide Number Placeholder 5">
            <a:extLst>
              <a:ext uri="{FF2B5EF4-FFF2-40B4-BE49-F238E27FC236}">
                <a16:creationId xmlns:a16="http://schemas.microsoft.com/office/drawing/2014/main" id="{FADBCC1D-FAB7-4466-BDC3-BEF3450609DC}"/>
              </a:ext>
            </a:extLst>
          </p:cNvPr>
          <p:cNvSpPr>
            <a:spLocks noGrp="1"/>
          </p:cNvSpPr>
          <p:nvPr>
            <p:ph type="sldNum" sz="quarter" idx="4"/>
          </p:nvPr>
        </p:nvSpPr>
        <p:spPr>
          <a:xfrm>
            <a:off x="7932409" y="6106887"/>
            <a:ext cx="36576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1" name="object 3">
            <a:extLst>
              <a:ext uri="{FF2B5EF4-FFF2-40B4-BE49-F238E27FC236}">
                <a16:creationId xmlns:a16="http://schemas.microsoft.com/office/drawing/2014/main" id="{BF8A9E9D-EA51-4193-885C-A9F0845D5854}"/>
              </a:ext>
              <a:ext uri="{C183D7F6-B498-43B3-948B-1728B52AA6E4}">
                <adec:decorative xmlns:adec="http://schemas.microsoft.com/office/drawing/2017/decorative" val="1"/>
              </a:ext>
            </a:extLst>
          </p:cNvPr>
          <p:cNvSpPr/>
          <p:nvPr userDrawn="1"/>
        </p:nvSpPr>
        <p:spPr>
          <a:xfrm>
            <a:off x="994789" y="3845584"/>
            <a:ext cx="2112433"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sz="1800" dirty="0"/>
          </a:p>
        </p:txBody>
      </p:sp>
      <p:pic>
        <p:nvPicPr>
          <p:cNvPr id="12" name="Picture 11" descr="Lancaster University">
            <a:extLst>
              <a:ext uri="{FF2B5EF4-FFF2-40B4-BE49-F238E27FC236}">
                <a16:creationId xmlns:a16="http://schemas.microsoft.com/office/drawing/2014/main" id="{34997FEC-8F79-47A3-A568-1CC27D45B9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62253" y="762000"/>
            <a:ext cx="2798519" cy="663520"/>
          </a:xfrm>
          <a:prstGeom prst="rect">
            <a:avLst/>
          </a:prstGeom>
        </p:spPr>
      </p:pic>
    </p:spTree>
    <p:extLst>
      <p:ext uri="{BB962C8B-B14F-4D97-AF65-F5344CB8AC3E}">
        <p14:creationId xmlns:p14="http://schemas.microsoft.com/office/powerpoint/2010/main" val="12019362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8"/>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364" y="5523"/>
            <a:ext cx="12177273" cy="6858861"/>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https://i0.wp.com/www.drdawnwright.com/wp-content/uploads/2019/09/ER1.png?ssl=1"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thenewstatistics.com/itn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hyperlink" Target="https://doi.org/10.1177/0956797613504966"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esci.thenewstatistics.co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DE711E6-39CC-4052-B156-9C9E0476F7BE}"/>
              </a:ext>
            </a:extLst>
          </p:cNvPr>
          <p:cNvSpPr txBox="1">
            <a:spLocks/>
          </p:cNvSpPr>
          <p:nvPr/>
        </p:nvSpPr>
        <p:spPr>
          <a:xfrm>
            <a:off x="1981199" y="2204864"/>
            <a:ext cx="8229600" cy="1224136"/>
          </a:xfrm>
          <a:prstGeom prst="rect">
            <a:avLst/>
          </a:prstGeom>
        </p:spPr>
        <p:txBody>
          <a:bodyPr anchor="ctr">
            <a:noAutofit/>
          </a:bodyPr>
          <a:lstStyle>
            <a:lvl1pPr algn="l" defTabSz="914400" rtl="0" eaLnBrk="1" latinLnBrk="0" hangingPunct="1">
              <a:lnSpc>
                <a:spcPts val="3500"/>
              </a:lnSpc>
              <a:spcBef>
                <a:spcPct val="0"/>
              </a:spcBef>
              <a:buNone/>
              <a:defRPr sz="3600" kern="1200">
                <a:solidFill>
                  <a:srgbClr val="B5121B"/>
                </a:solidFill>
                <a:latin typeface="+mj-lt"/>
                <a:ea typeface="+mj-ea"/>
                <a:cs typeface="+mj-cs"/>
              </a:defRPr>
            </a:lvl1pPr>
          </a:lstStyle>
          <a:p>
            <a:pPr algn="ctr">
              <a:lnSpc>
                <a:spcPct val="100000"/>
              </a:lnSpc>
            </a:pPr>
            <a:r>
              <a:rPr lang="en-GB" sz="4800" b="1" dirty="0">
                <a:solidFill>
                  <a:srgbClr val="C00000"/>
                </a:solidFill>
              </a:rPr>
              <a:t>Quantitative Research Methods</a:t>
            </a:r>
            <a:endParaRPr lang="en-GB" sz="4800" b="1" i="1" dirty="0">
              <a:solidFill>
                <a:srgbClr val="C00000"/>
              </a:solidFill>
            </a:endParaRPr>
          </a:p>
        </p:txBody>
      </p:sp>
      <p:sp>
        <p:nvSpPr>
          <p:cNvPr id="2" name="TextBox 1">
            <a:extLst>
              <a:ext uri="{FF2B5EF4-FFF2-40B4-BE49-F238E27FC236}">
                <a16:creationId xmlns:a16="http://schemas.microsoft.com/office/drawing/2014/main" id="{1E75332B-40DA-FE46-ABA2-153B54E7FF36}"/>
              </a:ext>
            </a:extLst>
          </p:cNvPr>
          <p:cNvSpPr txBox="1"/>
          <p:nvPr/>
        </p:nvSpPr>
        <p:spPr>
          <a:xfrm>
            <a:off x="4478086" y="3895682"/>
            <a:ext cx="3235822" cy="861774"/>
          </a:xfrm>
          <a:prstGeom prst="rect">
            <a:avLst/>
          </a:prstGeom>
          <a:noFill/>
        </p:spPr>
        <p:txBody>
          <a:bodyPr wrap="none" rtlCol="0">
            <a:spAutoFit/>
          </a:bodyPr>
          <a:lstStyle/>
          <a:p>
            <a:pPr algn="ctr"/>
            <a:r>
              <a:rPr lang="en-GB" sz="3200" b="1" dirty="0">
                <a:solidFill>
                  <a:srgbClr val="C00000"/>
                </a:solidFill>
              </a:rPr>
              <a:t>Matthew Ivory</a:t>
            </a:r>
          </a:p>
          <a:p>
            <a:pPr algn="ctr"/>
            <a:r>
              <a:rPr lang="en-GB" b="1" dirty="0" err="1">
                <a:solidFill>
                  <a:srgbClr val="C00000"/>
                </a:solidFill>
              </a:rPr>
              <a:t>matthew.ivory@lancaster.ac.uk</a:t>
            </a:r>
            <a:endParaRPr lang="en-GB" b="1" dirty="0">
              <a:solidFill>
                <a:srgbClr val="C00000"/>
              </a:solidFill>
            </a:endParaRPr>
          </a:p>
        </p:txBody>
      </p:sp>
    </p:spTree>
    <p:extLst>
      <p:ext uri="{BB962C8B-B14F-4D97-AF65-F5344CB8AC3E}">
        <p14:creationId xmlns:p14="http://schemas.microsoft.com/office/powerpoint/2010/main" val="3524256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Conventions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When referring to </a:t>
                </a:r>
                <a:r>
                  <a:rPr lang="en-GB" dirty="0">
                    <a:solidFill>
                      <a:srgbClr val="C00000"/>
                    </a:solidFill>
                  </a:rPr>
                  <a:t>samples</a:t>
                </a:r>
                <a:r>
                  <a:rPr lang="en-GB" dirty="0"/>
                  <a:t>:</a:t>
                </a:r>
              </a:p>
              <a:p>
                <a:pPr lvl="0"/>
                <a:r>
                  <a:rPr lang="en-GB" dirty="0"/>
                  <a:t>Descriptive measures of a sample are called (sample) </a:t>
                </a:r>
                <a:r>
                  <a:rPr lang="en-GB" i="1" dirty="0"/>
                  <a:t>statistics</a:t>
                </a:r>
                <a:r>
                  <a:rPr lang="en-GB" dirty="0"/>
                  <a:t>.</a:t>
                </a:r>
              </a:p>
              <a:p>
                <a:pPr lvl="0"/>
                <a:r>
                  <a:rPr lang="en-GB" dirty="0"/>
                  <a:t>When referring to sample statistics, we use Roman letters.</a:t>
                </a:r>
              </a:p>
              <a:p>
                <a:pPr lvl="0"/>
                <a:r>
                  <a:rPr lang="en-GB" dirty="0"/>
                  <a:t>Example Roman letters: </a:t>
                </a:r>
              </a:p>
              <a:p>
                <a:pPr lvl="1"/>
                <a:r>
                  <a:rPr lang="en-GB" dirty="0"/>
                  <a:t>sample mean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𝑥</m:t>
                        </m:r>
                      </m:e>
                    </m:acc>
                  </m:oMath>
                </a14:m>
                <a:r>
                  <a:rPr lang="en-GB" dirty="0"/>
                  <a:t>, </a:t>
                </a:r>
              </a:p>
              <a:p>
                <a:pPr lvl="1"/>
                <a:r>
                  <a:rPr lang="en-GB" dirty="0"/>
                  <a:t>sample standard deviation </a:t>
                </a:r>
                <a14:m>
                  <m:oMath xmlns:m="http://schemas.openxmlformats.org/officeDocument/2006/math">
                    <m:r>
                      <a:rPr lang="en-GB" i="1">
                        <a:latin typeface="Cambria Math" panose="02040503050406030204" pitchFamily="18" charset="0"/>
                      </a:rPr>
                      <m:t>𝑠</m:t>
                    </m:r>
                  </m:oMath>
                </a14:m>
                <a:endParaRPr lang="en-GB" dirty="0"/>
              </a:p>
              <a:p>
                <a:pPr lvl="0"/>
                <a:endParaRPr lang="en-GB" dirty="0"/>
              </a:p>
            </p:txBody>
          </p:sp>
        </mc:Choice>
        <mc:Fallback xmlns="">
          <p:sp>
            <p:nvSpPr>
              <p:cNvPr id="3" name="Content Placeholder 2">
                <a:extLst>
                  <a:ext uri="{FF2B5EF4-FFF2-40B4-BE49-F238E27FC236}">
                    <a16:creationId xmlns:a16="http://schemas.microsoft.com/office/drawing/2014/main" id="{6B00EBB0-C201-4A10-94AA-7CB90BEB9D0A}"/>
                  </a:ext>
                </a:extLst>
              </p:cNvPr>
              <p:cNvSpPr>
                <a:spLocks noGrp="1" noRot="1" noChangeAspect="1" noMove="1" noResize="1" noEditPoints="1" noAdjustHandles="1" noChangeArrowheads="1" noChangeShapeType="1" noTextEdit="1"/>
              </p:cNvSpPr>
              <p:nvPr>
                <p:ph idx="1"/>
              </p:nvPr>
            </p:nvSpPr>
            <p:spPr>
              <a:xfrm>
                <a:off x="2152650" y="2234154"/>
                <a:ext cx="7886700" cy="3872733"/>
              </a:xfrm>
              <a:blipFill>
                <a:blip r:embed="rId3"/>
                <a:stretch>
                  <a:fillRect/>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10</a:t>
            </a:fld>
            <a:endParaRPr lang="en-GB"/>
          </a:p>
        </p:txBody>
      </p:sp>
    </p:spTree>
    <p:extLst>
      <p:ext uri="{BB962C8B-B14F-4D97-AF65-F5344CB8AC3E}">
        <p14:creationId xmlns:p14="http://schemas.microsoft.com/office/powerpoint/2010/main" val="1877060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Descriptive statistics and inferential statistics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Descriptive statistics:</a:t>
            </a:r>
          </a:p>
          <a:p>
            <a:pPr lvl="0"/>
            <a:r>
              <a:rPr lang="en-GB" dirty="0"/>
              <a:t>Procedures for classifying or summarizing numerical data.</a:t>
            </a:r>
          </a:p>
          <a:p>
            <a:endParaRPr lang="en-GB" dirty="0"/>
          </a:p>
          <a:p>
            <a:pPr marL="0" indent="0">
              <a:buNone/>
            </a:pPr>
            <a:r>
              <a:rPr lang="en-GB" dirty="0"/>
              <a:t>Inferential statistics:</a:t>
            </a:r>
          </a:p>
          <a:p>
            <a:pPr lvl="0"/>
            <a:r>
              <a:rPr lang="en-GB" dirty="0"/>
              <a:t>Procedures for using our sample data to estimate parameters and to test hypotheses about parameters.</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11</a:t>
            </a:fld>
            <a:endParaRPr lang="en-GB"/>
          </a:p>
        </p:txBody>
      </p:sp>
    </p:spTree>
    <p:extLst>
      <p:ext uri="{BB962C8B-B14F-4D97-AF65-F5344CB8AC3E}">
        <p14:creationId xmlns:p14="http://schemas.microsoft.com/office/powerpoint/2010/main" val="1788686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Random samples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Subsets of the population in which every member of the population had an equal chance of being selected.</a:t>
            </a:r>
          </a:p>
          <a:p>
            <a:pPr marL="0" indent="0">
              <a:buNone/>
            </a:pPr>
            <a:endParaRPr lang="en-GB" dirty="0"/>
          </a:p>
          <a:p>
            <a:pPr lvl="0"/>
            <a:r>
              <a:rPr lang="en-GB" dirty="0"/>
              <a:t>When we sample randomly, each member of the population must have an equal probability of being drawn.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12</a:t>
            </a:fld>
            <a:endParaRPr lang="en-GB"/>
          </a:p>
        </p:txBody>
      </p:sp>
    </p:spTree>
    <p:extLst>
      <p:ext uri="{BB962C8B-B14F-4D97-AF65-F5344CB8AC3E}">
        <p14:creationId xmlns:p14="http://schemas.microsoft.com/office/powerpoint/2010/main" val="4040170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Sample bias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Occurs when the sample is not drawn randomly from the entire population.</a:t>
            </a:r>
          </a:p>
          <a:p>
            <a:pPr lvl="0"/>
            <a:endParaRPr lang="en-GB" dirty="0"/>
          </a:p>
          <a:p>
            <a:pPr lvl="0"/>
            <a:r>
              <a:rPr lang="en-GB" dirty="0"/>
              <a:t>That is, every member of the population did not have an equal chance of being drawn.</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13</a:t>
            </a:fld>
            <a:endParaRPr lang="en-GB"/>
          </a:p>
        </p:txBody>
      </p:sp>
    </p:spTree>
    <p:extLst>
      <p:ext uri="{BB962C8B-B14F-4D97-AF65-F5344CB8AC3E}">
        <p14:creationId xmlns:p14="http://schemas.microsoft.com/office/powerpoint/2010/main" val="2143621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a:xfrm>
            <a:off x="731648" y="751113"/>
            <a:ext cx="7120641" cy="1022473"/>
          </a:xfrm>
        </p:spPr>
        <p:txBody>
          <a:bodyPr/>
          <a:lstStyle/>
          <a:p>
            <a:r>
              <a:rPr lang="en-GB" dirty="0"/>
              <a:t>Why is random sampling so important?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Drawing randomly eliminates the possibility of sample bias.</a:t>
            </a:r>
          </a:p>
          <a:p>
            <a:pPr marL="0" indent="0">
              <a:buNone/>
            </a:pPr>
            <a:endParaRPr lang="en-GB" dirty="0"/>
          </a:p>
          <a:p>
            <a:pPr marL="0" indent="0">
              <a:buNone/>
            </a:pPr>
            <a:r>
              <a:rPr lang="en-GB" dirty="0"/>
              <a:t>This is because all confounding factors that could bias the results are equally likely to be present in our random sample.</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14</a:t>
            </a:fld>
            <a:endParaRPr lang="en-GB"/>
          </a:p>
        </p:txBody>
      </p:sp>
    </p:spTree>
    <p:extLst>
      <p:ext uri="{BB962C8B-B14F-4D97-AF65-F5344CB8AC3E}">
        <p14:creationId xmlns:p14="http://schemas.microsoft.com/office/powerpoint/2010/main" val="1400186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343BE-E536-9F45-D84C-35B8AA8C5E7A}"/>
              </a:ext>
            </a:extLst>
          </p:cNvPr>
          <p:cNvSpPr>
            <a:spLocks noGrp="1"/>
          </p:cNvSpPr>
          <p:nvPr>
            <p:ph type="title"/>
          </p:nvPr>
        </p:nvSpPr>
        <p:spPr/>
        <p:txBody>
          <a:bodyPr/>
          <a:lstStyle/>
          <a:p>
            <a:r>
              <a:rPr lang="en-GB" dirty="0"/>
              <a:t>Examples of Sampling Bias</a:t>
            </a:r>
          </a:p>
        </p:txBody>
      </p:sp>
      <p:sp>
        <p:nvSpPr>
          <p:cNvPr id="3" name="Content Placeholder 2">
            <a:extLst>
              <a:ext uri="{FF2B5EF4-FFF2-40B4-BE49-F238E27FC236}">
                <a16:creationId xmlns:a16="http://schemas.microsoft.com/office/drawing/2014/main" id="{8685F58E-3A0D-4233-0B8B-0F091CAED1B1}"/>
              </a:ext>
            </a:extLst>
          </p:cNvPr>
          <p:cNvSpPr>
            <a:spLocks noGrp="1"/>
          </p:cNvSpPr>
          <p:nvPr>
            <p:ph idx="1"/>
          </p:nvPr>
        </p:nvSpPr>
        <p:spPr/>
        <p:txBody>
          <a:bodyPr/>
          <a:lstStyle/>
          <a:p>
            <a:r>
              <a:rPr lang="en-GB" b="1" dirty="0"/>
              <a:t>Self-selecting</a:t>
            </a:r>
            <a:r>
              <a:rPr lang="en-GB" dirty="0"/>
              <a:t> – participants volunteering or responding to adverts (a study on exercise interventions for health will get you motivated participants who want to achieve better health </a:t>
            </a:r>
          </a:p>
          <a:p>
            <a:r>
              <a:rPr lang="en-GB" b="1" dirty="0"/>
              <a:t>Attrition</a:t>
            </a:r>
            <a:r>
              <a:rPr lang="en-GB" dirty="0"/>
              <a:t> – People who drop out of a study may significantly differ from those who stay (a study on burnout in workplace – who’s likely to not have the time or energy to participate?)</a:t>
            </a:r>
          </a:p>
          <a:p>
            <a:r>
              <a:rPr lang="en-GB" b="1" dirty="0"/>
              <a:t>Under-coverage </a:t>
            </a:r>
            <a:r>
              <a:rPr lang="en-GB" dirty="0"/>
              <a:t>– some population members are not represented (an online study precludes those without internet access, ~6-10%)</a:t>
            </a:r>
          </a:p>
          <a:p>
            <a:r>
              <a:rPr lang="en-GB" b="1" dirty="0"/>
              <a:t>Advertising</a:t>
            </a:r>
            <a:r>
              <a:rPr lang="en-GB" dirty="0"/>
              <a:t> –  (advertising on campus will get you students)</a:t>
            </a:r>
          </a:p>
        </p:txBody>
      </p:sp>
      <p:sp>
        <p:nvSpPr>
          <p:cNvPr id="4" name="Slide Number Placeholder 3">
            <a:extLst>
              <a:ext uri="{FF2B5EF4-FFF2-40B4-BE49-F238E27FC236}">
                <a16:creationId xmlns:a16="http://schemas.microsoft.com/office/drawing/2014/main" id="{3D90C9D8-07B2-0C33-0AE8-F1EE67351D40}"/>
              </a:ext>
            </a:extLst>
          </p:cNvPr>
          <p:cNvSpPr>
            <a:spLocks noGrp="1"/>
          </p:cNvSpPr>
          <p:nvPr>
            <p:ph type="sldNum" sz="quarter" idx="4"/>
          </p:nvPr>
        </p:nvSpPr>
        <p:spPr/>
        <p:txBody>
          <a:bodyPr/>
          <a:lstStyle/>
          <a:p>
            <a:fld id="{6998E55D-8E2A-4AFE-A61C-B5DBBB7761E7}" type="slidenum">
              <a:rPr lang="en-GB" smtClean="0"/>
              <a:pPr/>
              <a:t>15</a:t>
            </a:fld>
            <a:endParaRPr lang="en-GB" dirty="0"/>
          </a:p>
        </p:txBody>
      </p:sp>
    </p:spTree>
    <p:extLst>
      <p:ext uri="{BB962C8B-B14F-4D97-AF65-F5344CB8AC3E}">
        <p14:creationId xmlns:p14="http://schemas.microsoft.com/office/powerpoint/2010/main" val="2651673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Distributions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16</a:t>
            </a:fld>
            <a:endParaRPr lang="en-GB"/>
          </a:p>
        </p:txBody>
      </p:sp>
    </p:spTree>
    <p:extLst>
      <p:ext uri="{BB962C8B-B14F-4D97-AF65-F5344CB8AC3E}">
        <p14:creationId xmlns:p14="http://schemas.microsoft.com/office/powerpoint/2010/main" val="224054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Distributions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A probability distribution is the mathematical function that gives the probabilities of occurrence of different possible outcomes for an experiment.</a:t>
            </a:r>
          </a:p>
          <a:p>
            <a:pPr marL="0" indent="0">
              <a:buNone/>
            </a:pPr>
            <a:endParaRPr lang="en-GB" dirty="0"/>
          </a:p>
          <a:p>
            <a:r>
              <a:rPr lang="en-GB" dirty="0"/>
              <a:t>It is a mathematical description of a random phenomenon in terms of its sample space and the probabilities of events (subsets of the sample space).</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17</a:t>
            </a:fld>
            <a:endParaRPr lang="en-GB"/>
          </a:p>
        </p:txBody>
      </p:sp>
    </p:spTree>
    <p:extLst>
      <p:ext uri="{BB962C8B-B14F-4D97-AF65-F5344CB8AC3E}">
        <p14:creationId xmlns:p14="http://schemas.microsoft.com/office/powerpoint/2010/main" val="1032691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Uniform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331127" cy="3872733"/>
          </a:xfrm>
        </p:spPr>
        <p:txBody>
          <a:bodyPr>
            <a:noAutofit/>
          </a:bodyPr>
          <a:lstStyle/>
          <a:p>
            <a:pPr lvl="0"/>
            <a:r>
              <a:rPr lang="en-GB" dirty="0"/>
              <a:t>A type of distribution in which all outcomes are equally likely.</a:t>
            </a:r>
          </a:p>
          <a:p>
            <a:pPr lvl="0"/>
            <a:r>
              <a:rPr lang="en-GB" dirty="0"/>
              <a:t>The shape resembles a square block: the frequency of cases does not change over the range of possible values.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18</a:t>
            </a:fld>
            <a:endParaRPr lang="en-GB"/>
          </a:p>
        </p:txBody>
      </p:sp>
      <p:pic>
        <p:nvPicPr>
          <p:cNvPr id="5" name="Picture 4">
            <a:extLst>
              <a:ext uri="{FF2B5EF4-FFF2-40B4-BE49-F238E27FC236}">
                <a16:creationId xmlns:a16="http://schemas.microsoft.com/office/drawing/2014/main" id="{55DEE78B-6105-8847-9012-C9C540B79770}"/>
              </a:ext>
            </a:extLst>
          </p:cNvPr>
          <p:cNvPicPr>
            <a:picLocks noChangeAspect="1"/>
          </p:cNvPicPr>
          <p:nvPr/>
        </p:nvPicPr>
        <p:blipFill rotWithShape="1">
          <a:blip r:embed="rId3"/>
          <a:srcRect r="49012"/>
          <a:stretch/>
        </p:blipFill>
        <p:spPr>
          <a:xfrm>
            <a:off x="12622410" y="1690689"/>
            <a:ext cx="3120471" cy="4660928"/>
          </a:xfrm>
          <a:prstGeom prst="rect">
            <a:avLst/>
          </a:prstGeom>
        </p:spPr>
      </p:pic>
      <p:pic>
        <p:nvPicPr>
          <p:cNvPr id="7" name="Picture 6">
            <a:extLst>
              <a:ext uri="{FF2B5EF4-FFF2-40B4-BE49-F238E27FC236}">
                <a16:creationId xmlns:a16="http://schemas.microsoft.com/office/drawing/2014/main" id="{88E94B49-0BDB-5A43-B87B-6760CB8FCEE2}"/>
              </a:ext>
            </a:extLst>
          </p:cNvPr>
          <p:cNvPicPr>
            <a:picLocks noChangeAspect="1"/>
          </p:cNvPicPr>
          <p:nvPr/>
        </p:nvPicPr>
        <p:blipFill rotWithShape="1">
          <a:blip r:embed="rId4">
            <a:clrChange>
              <a:clrFrom>
                <a:srgbClr val="FFFFFF"/>
              </a:clrFrom>
              <a:clrTo>
                <a:srgbClr val="FFFFFF">
                  <a:alpha val="0"/>
                </a:srgbClr>
              </a:clrTo>
            </a:clrChange>
          </a:blip>
          <a:srcRect l="48591" t="15916" b="23864"/>
          <a:stretch/>
        </p:blipFill>
        <p:spPr>
          <a:xfrm>
            <a:off x="4154920" y="4156064"/>
            <a:ext cx="4060981" cy="2623279"/>
          </a:xfrm>
          <a:prstGeom prst="rect">
            <a:avLst/>
          </a:prstGeom>
        </p:spPr>
      </p:pic>
    </p:spTree>
    <p:extLst>
      <p:ext uri="{BB962C8B-B14F-4D97-AF65-F5344CB8AC3E}">
        <p14:creationId xmlns:p14="http://schemas.microsoft.com/office/powerpoint/2010/main" val="2258235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Exponential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692858" cy="3872733"/>
          </a:xfrm>
        </p:spPr>
        <p:txBody>
          <a:bodyPr>
            <a:noAutofit/>
          </a:bodyPr>
          <a:lstStyle/>
          <a:p>
            <a:pPr lvl="0"/>
            <a:r>
              <a:rPr lang="en-GB" dirty="0"/>
              <a:t>A type of distribution that is very skewed either in a negative or positive direction.</a:t>
            </a:r>
          </a:p>
          <a:p>
            <a:pPr lvl="0"/>
            <a:endParaRPr lang="en-GB" dirty="0"/>
          </a:p>
          <a:p>
            <a:pPr lvl="0"/>
            <a:r>
              <a:rPr lang="en-GB" dirty="0"/>
              <a:t>A large majority of cases might be grouped together at the low end (positive skew) or the high end (negative skew), with very few cases on the opposing end.</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19</a:t>
            </a:fld>
            <a:endParaRPr lang="en-GB"/>
          </a:p>
        </p:txBody>
      </p:sp>
      <p:pic>
        <p:nvPicPr>
          <p:cNvPr id="7" name="Picture 6">
            <a:extLst>
              <a:ext uri="{FF2B5EF4-FFF2-40B4-BE49-F238E27FC236}">
                <a16:creationId xmlns:a16="http://schemas.microsoft.com/office/drawing/2014/main" id="{BA2A858F-0398-3941-AE38-9A24FB173417}"/>
              </a:ext>
            </a:extLst>
          </p:cNvPr>
          <p:cNvPicPr>
            <a:picLocks noChangeAspect="1"/>
          </p:cNvPicPr>
          <p:nvPr/>
        </p:nvPicPr>
        <p:blipFill rotWithShape="1">
          <a:blip r:embed="rId3"/>
          <a:srcRect r="50537"/>
          <a:stretch/>
        </p:blipFill>
        <p:spPr>
          <a:xfrm>
            <a:off x="7278907" y="1909138"/>
            <a:ext cx="3132000" cy="4137458"/>
          </a:xfrm>
          <a:prstGeom prst="rect">
            <a:avLst/>
          </a:prstGeom>
        </p:spPr>
      </p:pic>
    </p:spTree>
    <p:extLst>
      <p:ext uri="{BB962C8B-B14F-4D97-AF65-F5344CB8AC3E}">
        <p14:creationId xmlns:p14="http://schemas.microsoft.com/office/powerpoint/2010/main" val="624832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3DC6-8053-B3A2-F927-13A488DE7DED}"/>
              </a:ext>
            </a:extLst>
          </p:cNvPr>
          <p:cNvSpPr>
            <a:spLocks noGrp="1"/>
          </p:cNvSpPr>
          <p:nvPr>
            <p:ph type="ctrTitle"/>
          </p:nvPr>
        </p:nvSpPr>
        <p:spPr/>
        <p:txBody>
          <a:bodyPr/>
          <a:lstStyle/>
          <a:p>
            <a:r>
              <a:rPr lang="en-GB" dirty="0"/>
              <a:t>1. Introduction to the course</a:t>
            </a:r>
          </a:p>
        </p:txBody>
      </p:sp>
      <p:sp>
        <p:nvSpPr>
          <p:cNvPr id="3" name="Text Placeholder 2">
            <a:extLst>
              <a:ext uri="{FF2B5EF4-FFF2-40B4-BE49-F238E27FC236}">
                <a16:creationId xmlns:a16="http://schemas.microsoft.com/office/drawing/2014/main" id="{50CBCAFD-2CD5-9672-22F9-1DCCFCC6D547}"/>
              </a:ext>
            </a:extLst>
          </p:cNvPr>
          <p:cNvSpPr>
            <a:spLocks noGrp="1"/>
          </p:cNvSpPr>
          <p:nvPr>
            <p:ph type="body" sz="quarter" idx="14"/>
          </p:nvPr>
        </p:nvSpPr>
        <p:spPr/>
        <p:txBody>
          <a:bodyPr/>
          <a:lstStyle/>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1: Introduction to quantitative research methods using R</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2: Data management and data wrangling</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3: Exploratory data analysis</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4: Data visualization</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5: Mid-term Assignment</a:t>
            </a:r>
          </a:p>
          <a:p>
            <a:r>
              <a:rPr lang="en-GB" b="1"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Session 6: Probability and distributions</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7:</a:t>
            </a:r>
            <a:r>
              <a:rPr lang="en-GB"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Tests for discrete variables: Analysing contingency tables</a:t>
            </a:r>
            <a:endPar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8: Correlations and t-tests.</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9: </a:t>
            </a:r>
            <a:r>
              <a:rPr lang="en-GB"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ANOVA and linear regression</a:t>
            </a:r>
            <a:endPar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10: Multiple regression, introduction to generalised linear regression</a:t>
            </a:r>
          </a:p>
        </p:txBody>
      </p:sp>
    </p:spTree>
    <p:extLst>
      <p:ext uri="{BB962C8B-B14F-4D97-AF65-F5344CB8AC3E}">
        <p14:creationId xmlns:p14="http://schemas.microsoft.com/office/powerpoint/2010/main" val="1348141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Bimodal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692858" cy="3872733"/>
          </a:xfrm>
        </p:spPr>
        <p:txBody>
          <a:bodyPr>
            <a:noAutofit/>
          </a:bodyPr>
          <a:lstStyle/>
          <a:p>
            <a:pPr lvl="0"/>
            <a:r>
              <a:rPr lang="en-GB" dirty="0"/>
              <a:t>A type of distribution with two modes rather than one.</a:t>
            </a:r>
          </a:p>
          <a:p>
            <a:pPr lvl="0"/>
            <a:endParaRPr lang="en-GB" dirty="0"/>
          </a:p>
          <a:p>
            <a:pPr lvl="0"/>
            <a:r>
              <a:rPr lang="en-GB" dirty="0"/>
              <a:t>The shape of a bimodal distribution is characterized by two humps.</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20</a:t>
            </a:fld>
            <a:endParaRPr lang="en-GB"/>
          </a:p>
        </p:txBody>
      </p:sp>
      <p:pic>
        <p:nvPicPr>
          <p:cNvPr id="7" name="Picture 6">
            <a:extLst>
              <a:ext uri="{FF2B5EF4-FFF2-40B4-BE49-F238E27FC236}">
                <a16:creationId xmlns:a16="http://schemas.microsoft.com/office/drawing/2014/main" id="{7C8AE9F8-1AAE-EF44-A28D-855E9EA21BC4}"/>
              </a:ext>
            </a:extLst>
          </p:cNvPr>
          <p:cNvPicPr>
            <a:picLocks noChangeAspect="1"/>
          </p:cNvPicPr>
          <p:nvPr/>
        </p:nvPicPr>
        <p:blipFill rotWithShape="1">
          <a:blip r:embed="rId3"/>
          <a:srcRect r="50658"/>
          <a:stretch/>
        </p:blipFill>
        <p:spPr>
          <a:xfrm>
            <a:off x="7084507" y="1840055"/>
            <a:ext cx="3132000" cy="3820550"/>
          </a:xfrm>
          <a:prstGeom prst="rect">
            <a:avLst/>
          </a:prstGeom>
        </p:spPr>
      </p:pic>
    </p:spTree>
    <p:extLst>
      <p:ext uri="{BB962C8B-B14F-4D97-AF65-F5344CB8AC3E}">
        <p14:creationId xmlns:p14="http://schemas.microsoft.com/office/powerpoint/2010/main" val="3880131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Normal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A type of distribution in which the mean, median and mode are exactly the same.</a:t>
            </a:r>
          </a:p>
          <a:p>
            <a:pPr lvl="0"/>
            <a:r>
              <a:rPr lang="en-GB" dirty="0"/>
              <a:t>The distribution is symmetric: half the values fall below the mean and half above the mean.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21</a:t>
            </a:fld>
            <a:endParaRPr lang="en-GB"/>
          </a:p>
        </p:txBody>
      </p:sp>
      <p:pic>
        <p:nvPicPr>
          <p:cNvPr id="7" name="Picture 6">
            <a:extLst>
              <a:ext uri="{FF2B5EF4-FFF2-40B4-BE49-F238E27FC236}">
                <a16:creationId xmlns:a16="http://schemas.microsoft.com/office/drawing/2014/main" id="{1101D385-0CCB-7146-BF85-32922D3F5997}"/>
              </a:ext>
            </a:extLst>
          </p:cNvPr>
          <p:cNvPicPr>
            <a:picLocks noChangeAspect="1"/>
          </p:cNvPicPr>
          <p:nvPr/>
        </p:nvPicPr>
        <p:blipFill rotWithShape="1">
          <a:blip r:embed="rId3"/>
          <a:srcRect b="870"/>
          <a:stretch/>
        </p:blipFill>
        <p:spPr>
          <a:xfrm>
            <a:off x="3765030" y="3925418"/>
            <a:ext cx="4661941" cy="2724932"/>
          </a:xfrm>
          <a:prstGeom prst="rect">
            <a:avLst/>
          </a:prstGeom>
        </p:spPr>
      </p:pic>
    </p:spTree>
    <p:extLst>
      <p:ext uri="{BB962C8B-B14F-4D97-AF65-F5344CB8AC3E}">
        <p14:creationId xmlns:p14="http://schemas.microsoft.com/office/powerpoint/2010/main" val="865103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Normal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Normal distributions resemble a bell shape, with most values clustering the central region (mean), tapering off as the scores move further away from the centre.</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22</a:t>
            </a:fld>
            <a:endParaRPr lang="en-GB"/>
          </a:p>
        </p:txBody>
      </p:sp>
      <p:pic>
        <p:nvPicPr>
          <p:cNvPr id="6" name="Picture 5">
            <a:extLst>
              <a:ext uri="{FF2B5EF4-FFF2-40B4-BE49-F238E27FC236}">
                <a16:creationId xmlns:a16="http://schemas.microsoft.com/office/drawing/2014/main" id="{EFC05D37-28C8-0547-8E15-525939598653}"/>
              </a:ext>
            </a:extLst>
          </p:cNvPr>
          <p:cNvPicPr>
            <a:picLocks noChangeAspect="1"/>
          </p:cNvPicPr>
          <p:nvPr/>
        </p:nvPicPr>
        <p:blipFill rotWithShape="1">
          <a:blip r:embed="rId3"/>
          <a:srcRect b="870"/>
          <a:stretch/>
        </p:blipFill>
        <p:spPr>
          <a:xfrm>
            <a:off x="3765030" y="3925418"/>
            <a:ext cx="4661941" cy="2724932"/>
          </a:xfrm>
          <a:prstGeom prst="rect">
            <a:avLst/>
          </a:prstGeom>
        </p:spPr>
      </p:pic>
    </p:spTree>
    <p:extLst>
      <p:ext uri="{BB962C8B-B14F-4D97-AF65-F5344CB8AC3E}">
        <p14:creationId xmlns:p14="http://schemas.microsoft.com/office/powerpoint/2010/main" val="2346948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Normal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The distribution can be described by two values: the mean and the standard deviation.</a:t>
            </a:r>
          </a:p>
          <a:p>
            <a:pPr marL="0" indent="0">
              <a:buNone/>
            </a:pPr>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23</a:t>
            </a:fld>
            <a:endParaRPr lang="en-GB"/>
          </a:p>
        </p:txBody>
      </p:sp>
    </p:spTree>
    <p:extLst>
      <p:ext uri="{BB962C8B-B14F-4D97-AF65-F5344CB8AC3E}">
        <p14:creationId xmlns:p14="http://schemas.microsoft.com/office/powerpoint/2010/main" val="3952780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Normal distributions with different means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24</a:t>
            </a:fld>
            <a:endParaRPr lang="en-GB"/>
          </a:p>
        </p:txBody>
      </p:sp>
      <p:pic>
        <p:nvPicPr>
          <p:cNvPr id="5" name="Content Placeholder 4">
            <a:extLst>
              <a:ext uri="{FF2B5EF4-FFF2-40B4-BE49-F238E27FC236}">
                <a16:creationId xmlns:a16="http://schemas.microsoft.com/office/drawing/2014/main" id="{5AA9F1C8-B4C0-D048-B591-6BB75EC1ABF3}"/>
              </a:ext>
            </a:extLst>
          </p:cNvPr>
          <p:cNvPicPr>
            <a:picLocks noGrp="1" noChangeAspect="1"/>
          </p:cNvPicPr>
          <p:nvPr>
            <p:ph idx="1"/>
          </p:nvPr>
        </p:nvPicPr>
        <p:blipFill rotWithShape="1">
          <a:blip r:embed="rId3"/>
          <a:srcRect l="2115" r="4613" b="13728"/>
          <a:stretch/>
        </p:blipFill>
        <p:spPr>
          <a:xfrm>
            <a:off x="2454442" y="2175075"/>
            <a:ext cx="6715594" cy="3799909"/>
          </a:xfrm>
          <a:prstGeom prst="rect">
            <a:avLst/>
          </a:prstGeom>
        </p:spPr>
      </p:pic>
      <p:pic>
        <p:nvPicPr>
          <p:cNvPr id="6" name="Picture 5">
            <a:extLst>
              <a:ext uri="{FF2B5EF4-FFF2-40B4-BE49-F238E27FC236}">
                <a16:creationId xmlns:a16="http://schemas.microsoft.com/office/drawing/2014/main" id="{1E68D22A-5BA5-0740-BC0F-376CCE3FA347}"/>
              </a:ext>
            </a:extLst>
          </p:cNvPr>
          <p:cNvPicPr>
            <a:picLocks noChangeAspect="1"/>
          </p:cNvPicPr>
          <p:nvPr/>
        </p:nvPicPr>
        <p:blipFill>
          <a:blip r:embed="rId4"/>
          <a:stretch>
            <a:fillRect/>
          </a:stretch>
        </p:blipFill>
        <p:spPr>
          <a:xfrm>
            <a:off x="12865769" y="4075029"/>
            <a:ext cx="7848600" cy="2654300"/>
          </a:xfrm>
          <a:prstGeom prst="rect">
            <a:avLst/>
          </a:prstGeom>
        </p:spPr>
      </p:pic>
    </p:spTree>
    <p:extLst>
      <p:ext uri="{BB962C8B-B14F-4D97-AF65-F5344CB8AC3E}">
        <p14:creationId xmlns:p14="http://schemas.microsoft.com/office/powerpoint/2010/main" val="3492976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Normal distributions with different standard deviations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25</a:t>
            </a:fld>
            <a:endParaRPr lang="en-GB"/>
          </a:p>
        </p:txBody>
      </p:sp>
      <p:sp>
        <p:nvSpPr>
          <p:cNvPr id="6" name="Content Placeholder 5">
            <a:extLst>
              <a:ext uri="{FF2B5EF4-FFF2-40B4-BE49-F238E27FC236}">
                <a16:creationId xmlns:a16="http://schemas.microsoft.com/office/drawing/2014/main" id="{2FC6B784-3414-FB48-89E9-48B4D8734DF2}"/>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3A0EE18A-543A-904A-A936-70B38BA66599}"/>
              </a:ext>
            </a:extLst>
          </p:cNvPr>
          <p:cNvPicPr>
            <a:picLocks noChangeAspect="1"/>
          </p:cNvPicPr>
          <p:nvPr/>
        </p:nvPicPr>
        <p:blipFill rotWithShape="1">
          <a:blip r:embed="rId3"/>
          <a:srcRect l="2531" t="9802" r="5239" b="13563"/>
          <a:stretch/>
        </p:blipFill>
        <p:spPr>
          <a:xfrm>
            <a:off x="2358584" y="2195977"/>
            <a:ext cx="6640642" cy="3807503"/>
          </a:xfrm>
          <a:prstGeom prst="rect">
            <a:avLst/>
          </a:prstGeom>
        </p:spPr>
      </p:pic>
    </p:spTree>
    <p:extLst>
      <p:ext uri="{BB962C8B-B14F-4D97-AF65-F5344CB8AC3E}">
        <p14:creationId xmlns:p14="http://schemas.microsoft.com/office/powerpoint/2010/main" val="722841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Empirical rule </a:t>
            </a:r>
            <a:br>
              <a:rPr lang="en-GB" dirty="0"/>
            </a:br>
            <a:r>
              <a:rPr lang="en-GB" dirty="0"/>
              <a:t>(also known as 68-95-99.7 rule)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This rule tells us where most of your values lie in a normal distribution.</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26</a:t>
            </a:fld>
            <a:endParaRPr lang="en-GB"/>
          </a:p>
        </p:txBody>
      </p:sp>
    </p:spTree>
    <p:extLst>
      <p:ext uri="{BB962C8B-B14F-4D97-AF65-F5344CB8AC3E}">
        <p14:creationId xmlns:p14="http://schemas.microsoft.com/office/powerpoint/2010/main" val="1216517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pPr lvl="0"/>
            <a:r>
              <a:rPr lang="en-GB" sz="3600" dirty="0"/>
              <a:t>Around 68% of values are within 1 SD from the mean.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A type of distribution in which the mean, median and mode are exactly the same.</a:t>
            </a:r>
          </a:p>
          <a:p>
            <a:pPr lvl="0"/>
            <a:r>
              <a:rPr lang="en-GB" dirty="0"/>
              <a:t>The distribution is symmetric: half the values fall below the mean and half above the mean.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27</a:t>
            </a:fld>
            <a:endParaRPr lang="en-GB"/>
          </a:p>
        </p:txBody>
      </p:sp>
      <p:grpSp>
        <p:nvGrpSpPr>
          <p:cNvPr id="6" name="Group 5">
            <a:extLst>
              <a:ext uri="{FF2B5EF4-FFF2-40B4-BE49-F238E27FC236}">
                <a16:creationId xmlns:a16="http://schemas.microsoft.com/office/drawing/2014/main" id="{19D95A5E-0D10-5A4E-9536-2CC061312B17}"/>
              </a:ext>
            </a:extLst>
          </p:cNvPr>
          <p:cNvGrpSpPr/>
          <p:nvPr/>
        </p:nvGrpSpPr>
        <p:grpSpPr>
          <a:xfrm>
            <a:off x="2132827" y="2004585"/>
            <a:ext cx="7842251" cy="4476219"/>
            <a:chOff x="0" y="772697"/>
            <a:chExt cx="9144000" cy="5312605"/>
          </a:xfrm>
        </p:grpSpPr>
        <p:pic>
          <p:nvPicPr>
            <p:cNvPr id="8" name="Picture 7">
              <a:extLst>
                <a:ext uri="{FF2B5EF4-FFF2-40B4-BE49-F238E27FC236}">
                  <a16:creationId xmlns:a16="http://schemas.microsoft.com/office/drawing/2014/main" id="{A60F8025-FF53-464E-9F31-4513B5D80D7D}"/>
                </a:ext>
              </a:extLst>
            </p:cNvPr>
            <p:cNvPicPr>
              <a:picLocks noChangeAspect="1"/>
            </p:cNvPicPr>
            <p:nvPr/>
          </p:nvPicPr>
          <p:blipFill>
            <a:blip r:embed="rId3"/>
            <a:stretch>
              <a:fillRect/>
            </a:stretch>
          </p:blipFill>
          <p:spPr>
            <a:xfrm>
              <a:off x="0" y="772697"/>
              <a:ext cx="9144000" cy="5312605"/>
            </a:xfrm>
            <a:prstGeom prst="rect">
              <a:avLst/>
            </a:prstGeom>
          </p:spPr>
        </p:pic>
        <p:sp>
          <p:nvSpPr>
            <p:cNvPr id="5" name="Rectangle 4">
              <a:extLst>
                <a:ext uri="{FF2B5EF4-FFF2-40B4-BE49-F238E27FC236}">
                  <a16:creationId xmlns:a16="http://schemas.microsoft.com/office/drawing/2014/main" id="{1B7262D5-A765-304C-93B5-596F080A0D07}"/>
                </a:ext>
              </a:extLst>
            </p:cNvPr>
            <p:cNvSpPr/>
            <p:nvPr/>
          </p:nvSpPr>
          <p:spPr>
            <a:xfrm>
              <a:off x="3642610" y="1019331"/>
              <a:ext cx="1716790" cy="4586990"/>
            </a:xfrm>
            <a:prstGeom prst="rect">
              <a:avLst/>
            </a:prstGeom>
            <a:solidFill>
              <a:schemeClr val="accent1">
                <a:lumMod val="20000"/>
                <a:lumOff val="80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47182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pPr lvl="0"/>
            <a:r>
              <a:rPr lang="en-GB" sz="3600" dirty="0"/>
              <a:t>Around 95% of values are within 2 SDs from the mean.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A type of distribution in which the mean, median and mode are exactly the same.</a:t>
            </a:r>
          </a:p>
          <a:p>
            <a:pPr lvl="0"/>
            <a:r>
              <a:rPr lang="en-GB" dirty="0"/>
              <a:t>The distribution is symmetric: half the values fall below the mean and half above the mean.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28</a:t>
            </a:fld>
            <a:endParaRPr lang="en-GB"/>
          </a:p>
        </p:txBody>
      </p:sp>
      <p:grpSp>
        <p:nvGrpSpPr>
          <p:cNvPr id="6" name="Group 5">
            <a:extLst>
              <a:ext uri="{FF2B5EF4-FFF2-40B4-BE49-F238E27FC236}">
                <a16:creationId xmlns:a16="http://schemas.microsoft.com/office/drawing/2014/main" id="{19D95A5E-0D10-5A4E-9536-2CC061312B17}"/>
              </a:ext>
            </a:extLst>
          </p:cNvPr>
          <p:cNvGrpSpPr/>
          <p:nvPr/>
        </p:nvGrpSpPr>
        <p:grpSpPr>
          <a:xfrm>
            <a:off x="2132827" y="2004585"/>
            <a:ext cx="7842251" cy="4476219"/>
            <a:chOff x="0" y="772697"/>
            <a:chExt cx="9144000" cy="5312605"/>
          </a:xfrm>
        </p:grpSpPr>
        <p:pic>
          <p:nvPicPr>
            <p:cNvPr id="8" name="Picture 7">
              <a:extLst>
                <a:ext uri="{FF2B5EF4-FFF2-40B4-BE49-F238E27FC236}">
                  <a16:creationId xmlns:a16="http://schemas.microsoft.com/office/drawing/2014/main" id="{A60F8025-FF53-464E-9F31-4513B5D80D7D}"/>
                </a:ext>
              </a:extLst>
            </p:cNvPr>
            <p:cNvPicPr>
              <a:picLocks noChangeAspect="1"/>
            </p:cNvPicPr>
            <p:nvPr/>
          </p:nvPicPr>
          <p:blipFill>
            <a:blip r:embed="rId3"/>
            <a:stretch>
              <a:fillRect/>
            </a:stretch>
          </p:blipFill>
          <p:spPr>
            <a:xfrm>
              <a:off x="0" y="772697"/>
              <a:ext cx="9144000" cy="5312605"/>
            </a:xfrm>
            <a:prstGeom prst="rect">
              <a:avLst/>
            </a:prstGeom>
          </p:spPr>
        </p:pic>
        <p:sp>
          <p:nvSpPr>
            <p:cNvPr id="5" name="Rectangle 4">
              <a:extLst>
                <a:ext uri="{FF2B5EF4-FFF2-40B4-BE49-F238E27FC236}">
                  <a16:creationId xmlns:a16="http://schemas.microsoft.com/office/drawing/2014/main" id="{1B7262D5-A765-304C-93B5-596F080A0D07}"/>
                </a:ext>
              </a:extLst>
            </p:cNvPr>
            <p:cNvSpPr/>
            <p:nvPr/>
          </p:nvSpPr>
          <p:spPr>
            <a:xfrm>
              <a:off x="2787941" y="1019331"/>
              <a:ext cx="3439015" cy="4586990"/>
            </a:xfrm>
            <a:prstGeom prst="rect">
              <a:avLst/>
            </a:prstGeom>
            <a:solidFill>
              <a:schemeClr val="accent6">
                <a:lumMod val="20000"/>
                <a:lumOff val="80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4570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pPr lvl="0"/>
            <a:r>
              <a:rPr lang="en-GB" sz="3600" dirty="0"/>
              <a:t>Around 99.7% of values are within 3 SDs from the mean.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A type of distribution in which the mean, median and mode are exactly the same.</a:t>
            </a:r>
          </a:p>
          <a:p>
            <a:pPr lvl="0"/>
            <a:r>
              <a:rPr lang="en-GB" dirty="0"/>
              <a:t>The distribution is symmetric: half the values fall below the mean and half above the mean.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29</a:t>
            </a:fld>
            <a:endParaRPr lang="en-GB"/>
          </a:p>
        </p:txBody>
      </p:sp>
      <p:grpSp>
        <p:nvGrpSpPr>
          <p:cNvPr id="6" name="Group 5">
            <a:extLst>
              <a:ext uri="{FF2B5EF4-FFF2-40B4-BE49-F238E27FC236}">
                <a16:creationId xmlns:a16="http://schemas.microsoft.com/office/drawing/2014/main" id="{19D95A5E-0D10-5A4E-9536-2CC061312B17}"/>
              </a:ext>
            </a:extLst>
          </p:cNvPr>
          <p:cNvGrpSpPr/>
          <p:nvPr/>
        </p:nvGrpSpPr>
        <p:grpSpPr>
          <a:xfrm>
            <a:off x="2132827" y="2004585"/>
            <a:ext cx="7842251" cy="4476219"/>
            <a:chOff x="0" y="772697"/>
            <a:chExt cx="9144000" cy="5312605"/>
          </a:xfrm>
        </p:grpSpPr>
        <p:pic>
          <p:nvPicPr>
            <p:cNvPr id="8" name="Picture 7">
              <a:extLst>
                <a:ext uri="{FF2B5EF4-FFF2-40B4-BE49-F238E27FC236}">
                  <a16:creationId xmlns:a16="http://schemas.microsoft.com/office/drawing/2014/main" id="{A60F8025-FF53-464E-9F31-4513B5D80D7D}"/>
                </a:ext>
              </a:extLst>
            </p:cNvPr>
            <p:cNvPicPr>
              <a:picLocks noChangeAspect="1"/>
            </p:cNvPicPr>
            <p:nvPr/>
          </p:nvPicPr>
          <p:blipFill>
            <a:blip r:embed="rId3"/>
            <a:stretch>
              <a:fillRect/>
            </a:stretch>
          </p:blipFill>
          <p:spPr>
            <a:xfrm>
              <a:off x="0" y="772697"/>
              <a:ext cx="9144000" cy="5312605"/>
            </a:xfrm>
            <a:prstGeom prst="rect">
              <a:avLst/>
            </a:prstGeom>
          </p:spPr>
        </p:pic>
        <p:sp>
          <p:nvSpPr>
            <p:cNvPr id="5" name="Rectangle 4">
              <a:extLst>
                <a:ext uri="{FF2B5EF4-FFF2-40B4-BE49-F238E27FC236}">
                  <a16:creationId xmlns:a16="http://schemas.microsoft.com/office/drawing/2014/main" id="{1B7262D5-A765-304C-93B5-596F080A0D07}"/>
                </a:ext>
              </a:extLst>
            </p:cNvPr>
            <p:cNvSpPr/>
            <p:nvPr/>
          </p:nvSpPr>
          <p:spPr>
            <a:xfrm>
              <a:off x="1908809" y="1019331"/>
              <a:ext cx="5181274" cy="4586990"/>
            </a:xfrm>
            <a:prstGeom prst="rect">
              <a:avLst/>
            </a:prstGeom>
            <a:solidFill>
              <a:schemeClr val="accent4">
                <a:lumMod val="20000"/>
                <a:lumOff val="80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22342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FA0D-C112-0B26-768D-8044678BC832}"/>
              </a:ext>
            </a:extLst>
          </p:cNvPr>
          <p:cNvSpPr>
            <a:spLocks noGrp="1"/>
          </p:cNvSpPr>
          <p:nvPr>
            <p:ph type="ctrTitle"/>
          </p:nvPr>
        </p:nvSpPr>
        <p:spPr/>
        <p:txBody>
          <a:bodyPr/>
          <a:lstStyle/>
          <a:p>
            <a:r>
              <a:rPr lang="en-GB" dirty="0"/>
              <a:t>Our plan for today</a:t>
            </a:r>
          </a:p>
        </p:txBody>
      </p:sp>
      <p:sp>
        <p:nvSpPr>
          <p:cNvPr id="4" name="Content Placeholder 2">
            <a:extLst>
              <a:ext uri="{FF2B5EF4-FFF2-40B4-BE49-F238E27FC236}">
                <a16:creationId xmlns:a16="http://schemas.microsoft.com/office/drawing/2014/main" id="{3E830C3E-6EB8-EB1D-828A-046EEA201E29}"/>
              </a:ext>
            </a:extLst>
          </p:cNvPr>
          <p:cNvSpPr>
            <a:spLocks noGrp="1"/>
          </p:cNvSpPr>
          <p:nvPr>
            <p:ph type="body" sz="quarter" idx="14"/>
          </p:nvPr>
        </p:nvSpPr>
        <p:spPr>
          <a:xfrm>
            <a:off x="527052" y="1844676"/>
            <a:ext cx="4915806" cy="4752975"/>
          </a:xfrm>
        </p:spPr>
        <p:txBody>
          <a:bodyPr>
            <a:noAutofit/>
          </a:bodyPr>
          <a:lstStyle/>
          <a:p>
            <a:pPr marL="0" indent="0">
              <a:buNone/>
            </a:pPr>
            <a:r>
              <a:rPr lang="en-GB" b="1" dirty="0">
                <a:solidFill>
                  <a:schemeClr val="tx1"/>
                </a:solidFill>
              </a:rPr>
              <a:t>1. Important concepts</a:t>
            </a:r>
            <a:endParaRPr lang="en-GB" dirty="0">
              <a:solidFill>
                <a:schemeClr val="tx1"/>
              </a:solidFill>
            </a:endParaRPr>
          </a:p>
          <a:p>
            <a:pPr lvl="0"/>
            <a:r>
              <a:rPr lang="en-GB" dirty="0">
                <a:solidFill>
                  <a:schemeClr val="tx1"/>
                </a:solidFill>
              </a:rPr>
              <a:t>Populations vs samples</a:t>
            </a:r>
          </a:p>
          <a:p>
            <a:pPr lvl="0"/>
            <a:r>
              <a:rPr lang="en-GB" dirty="0">
                <a:solidFill>
                  <a:schemeClr val="tx1"/>
                </a:solidFill>
              </a:rPr>
              <a:t>Descriptive vs inferential statistics</a:t>
            </a:r>
          </a:p>
          <a:p>
            <a:pPr lvl="0"/>
            <a:r>
              <a:rPr lang="en-GB" dirty="0">
                <a:solidFill>
                  <a:schemeClr val="tx1"/>
                </a:solidFill>
              </a:rPr>
              <a:t>Random samples and sample bias</a:t>
            </a:r>
          </a:p>
          <a:p>
            <a:r>
              <a:rPr lang="en-GB" dirty="0">
                <a:solidFill>
                  <a:schemeClr val="tx1"/>
                </a:solidFill>
              </a:rPr>
              <a:t>Why is random sampling so important?</a:t>
            </a:r>
          </a:p>
        </p:txBody>
      </p:sp>
      <p:sp>
        <p:nvSpPr>
          <p:cNvPr id="5" name="Content Placeholder 2">
            <a:extLst>
              <a:ext uri="{FF2B5EF4-FFF2-40B4-BE49-F238E27FC236}">
                <a16:creationId xmlns:a16="http://schemas.microsoft.com/office/drawing/2014/main" id="{B34E7567-BEA6-D6AF-32FD-59F9C4D36020}"/>
              </a:ext>
            </a:extLst>
          </p:cNvPr>
          <p:cNvSpPr txBox="1">
            <a:spLocks/>
          </p:cNvSpPr>
          <p:nvPr/>
        </p:nvSpPr>
        <p:spPr>
          <a:xfrm>
            <a:off x="5442858" y="1849950"/>
            <a:ext cx="2963636" cy="3872733"/>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b="1" dirty="0"/>
              <a:t>2. Distributions</a:t>
            </a:r>
            <a:endParaRPr lang="en-GB" sz="2400" dirty="0"/>
          </a:p>
          <a:p>
            <a:r>
              <a:rPr lang="en-GB" sz="2400" dirty="0"/>
              <a:t>Uniform</a:t>
            </a:r>
          </a:p>
          <a:p>
            <a:r>
              <a:rPr lang="en-GB" sz="2400" dirty="0"/>
              <a:t>Exponential</a:t>
            </a:r>
          </a:p>
          <a:p>
            <a:r>
              <a:rPr lang="en-GB" sz="2400" dirty="0"/>
              <a:t>Bimodal</a:t>
            </a:r>
          </a:p>
          <a:p>
            <a:r>
              <a:rPr lang="en-GB" sz="2400" dirty="0"/>
              <a:t>Normal</a:t>
            </a:r>
          </a:p>
          <a:p>
            <a:r>
              <a:rPr lang="en-GB" sz="2400" dirty="0"/>
              <a:t>Sampling distributions</a:t>
            </a:r>
          </a:p>
        </p:txBody>
      </p:sp>
      <p:sp>
        <p:nvSpPr>
          <p:cNvPr id="6" name="Content Placeholder 2">
            <a:extLst>
              <a:ext uri="{FF2B5EF4-FFF2-40B4-BE49-F238E27FC236}">
                <a16:creationId xmlns:a16="http://schemas.microsoft.com/office/drawing/2014/main" id="{53D6C0F6-9426-B23C-4A1D-413865F3710D}"/>
              </a:ext>
            </a:extLst>
          </p:cNvPr>
          <p:cNvSpPr txBox="1">
            <a:spLocks/>
          </p:cNvSpPr>
          <p:nvPr/>
        </p:nvSpPr>
        <p:spPr>
          <a:xfrm>
            <a:off x="8406494" y="1849950"/>
            <a:ext cx="3366407" cy="3872733"/>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b="1" dirty="0"/>
              <a:t>3. Probability theory</a:t>
            </a:r>
            <a:endParaRPr lang="en-GB" sz="2400" dirty="0"/>
          </a:p>
          <a:p>
            <a:r>
              <a:rPr lang="en-GB" sz="2400" dirty="0"/>
              <a:t>Law of Large Numbers</a:t>
            </a:r>
          </a:p>
          <a:p>
            <a:r>
              <a:rPr lang="en-GB" sz="2400" dirty="0"/>
              <a:t>Central Limit Theorem</a:t>
            </a:r>
          </a:p>
          <a:p>
            <a:pPr marL="0" indent="0">
              <a:buFont typeface="Arial" pitchFamily="34" charset="0"/>
              <a:buNone/>
            </a:pPr>
            <a:endParaRPr lang="en-GB" sz="2000" dirty="0"/>
          </a:p>
        </p:txBody>
      </p:sp>
    </p:spTree>
    <p:extLst>
      <p:ext uri="{BB962C8B-B14F-4D97-AF65-F5344CB8AC3E}">
        <p14:creationId xmlns:p14="http://schemas.microsoft.com/office/powerpoint/2010/main" val="234662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Empirical rule (also known as 68-95-99.7 rule)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This rule tells us where most of your values lie in a normal distribution.</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30</a:t>
            </a:fld>
            <a:endParaRPr lang="en-GB"/>
          </a:p>
        </p:txBody>
      </p:sp>
      <p:pic>
        <p:nvPicPr>
          <p:cNvPr id="5" name="Picture 18" descr="Empirical Rule and z-score Probability - Dawn Wright, Ph.D.">
            <a:extLst>
              <a:ext uri="{FF2B5EF4-FFF2-40B4-BE49-F238E27FC236}">
                <a16:creationId xmlns:a16="http://schemas.microsoft.com/office/drawing/2014/main" id="{C4C5B41F-3E42-2347-BE02-6D07C45E67B1}"/>
              </a:ext>
            </a:extLst>
          </p:cNvPr>
          <p:cNvPicPr>
            <a:picLocks noChangeAspect="1" noChangeArrowheads="1"/>
          </p:cNvPicPr>
          <p:nvPr/>
        </p:nvPicPr>
        <p:blipFill>
          <a:blip r:embed="rId3" r:link="rId4">
            <a:clrChange>
              <a:clrFrom>
                <a:srgbClr val="FFFFFF"/>
              </a:clrFrom>
              <a:clrTo>
                <a:srgbClr val="FFFFFF">
                  <a:alpha val="0"/>
                </a:srgbClr>
              </a:clrTo>
            </a:clrChange>
            <a:extLst>
              <a:ext uri="{28A0092B-C50C-407E-A947-70E740481C1C}">
                <a14:useLocalDpi xmlns:a14="http://schemas.microsoft.com/office/drawing/2010/main" val="0"/>
              </a:ext>
            </a:extLst>
          </a:blip>
          <a:srcRect l="1672" t="1569" r="1329" b="1675"/>
          <a:stretch>
            <a:fillRect/>
          </a:stretch>
        </p:blipFill>
        <p:spPr bwMode="auto">
          <a:xfrm>
            <a:off x="3393992" y="2755804"/>
            <a:ext cx="5040000" cy="389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035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What is a sampling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A sampling distribution is the distribution of sample statistics (e.g., means) collected from many independent samples.</a:t>
            </a:r>
          </a:p>
          <a:p>
            <a:r>
              <a:rPr lang="en-GB" dirty="0"/>
              <a:t>To build a sampling distribution, we draw a sample from the population, calculate a statistic (e.g., mean) and record it. </a:t>
            </a:r>
          </a:p>
          <a:p>
            <a:r>
              <a:rPr lang="en-GB" dirty="0"/>
              <a:t>We then repeat this again and again.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31</a:t>
            </a:fld>
            <a:endParaRPr lang="en-GB"/>
          </a:p>
        </p:txBody>
      </p:sp>
    </p:spTree>
    <p:extLst>
      <p:ext uri="{BB962C8B-B14F-4D97-AF65-F5344CB8AC3E}">
        <p14:creationId xmlns:p14="http://schemas.microsoft.com/office/powerpoint/2010/main" val="2082124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Handout task 1:</a:t>
            </a:r>
            <a:br>
              <a:rPr lang="en-GB" dirty="0"/>
            </a:br>
            <a:r>
              <a:rPr lang="en-GB" dirty="0"/>
              <a:t>What is a sampling distribution?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32</a:t>
            </a:fld>
            <a:endParaRPr lang="en-GB"/>
          </a:p>
        </p:txBody>
      </p:sp>
      <p:sp>
        <p:nvSpPr>
          <p:cNvPr id="6" name="Content Placeholder 5">
            <a:extLst>
              <a:ext uri="{FF2B5EF4-FFF2-40B4-BE49-F238E27FC236}">
                <a16:creationId xmlns:a16="http://schemas.microsoft.com/office/drawing/2014/main" id="{189A1EEB-FD44-1B45-B6DB-C9ABC789BCD0}"/>
              </a:ext>
            </a:extLst>
          </p:cNvPr>
          <p:cNvSpPr>
            <a:spLocks noGrp="1"/>
          </p:cNvSpPr>
          <p:nvPr>
            <p:ph idx="1"/>
          </p:nvPr>
        </p:nvSpPr>
        <p:spPr>
          <a:xfrm>
            <a:off x="2152650" y="2092572"/>
            <a:ext cx="5752272" cy="4014315"/>
          </a:xfrm>
        </p:spPr>
        <p:txBody>
          <a:bodyPr/>
          <a:lstStyle/>
          <a:p>
            <a:r>
              <a:rPr lang="en-GB" sz="2800" dirty="0"/>
              <a:t>No datasets to download this week, we will be generating data using R</a:t>
            </a:r>
            <a:endParaRPr lang="en-US" dirty="0"/>
          </a:p>
        </p:txBody>
      </p:sp>
    </p:spTree>
    <p:extLst>
      <p:ext uri="{BB962C8B-B14F-4D97-AF65-F5344CB8AC3E}">
        <p14:creationId xmlns:p14="http://schemas.microsoft.com/office/powerpoint/2010/main" val="3008372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83663-BA8A-5E4F-9427-AB67A82B2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0E215E-2DC9-544A-FDB1-ADAD61CAE912}"/>
              </a:ext>
            </a:extLst>
          </p:cNvPr>
          <p:cNvSpPr>
            <a:spLocks noGrp="1"/>
          </p:cNvSpPr>
          <p:nvPr>
            <p:ph type="title"/>
          </p:nvPr>
        </p:nvSpPr>
        <p:spPr/>
        <p:txBody>
          <a:bodyPr>
            <a:normAutofit/>
          </a:bodyPr>
          <a:lstStyle/>
          <a:p>
            <a:r>
              <a:rPr lang="en-GB" dirty="0"/>
              <a:t>Handout task 1:</a:t>
            </a:r>
            <a:br>
              <a:rPr lang="en-GB" dirty="0"/>
            </a:br>
            <a:r>
              <a:rPr lang="en-GB" dirty="0"/>
              <a:t>What is a sampling distribution?</a:t>
            </a:r>
          </a:p>
        </p:txBody>
      </p:sp>
      <p:sp>
        <p:nvSpPr>
          <p:cNvPr id="4" name="Slide Number Placeholder 3">
            <a:extLst>
              <a:ext uri="{FF2B5EF4-FFF2-40B4-BE49-F238E27FC236}">
                <a16:creationId xmlns:a16="http://schemas.microsoft.com/office/drawing/2014/main" id="{7ECE5820-A708-8CE4-65B7-105926689CE1}"/>
              </a:ext>
            </a:extLst>
          </p:cNvPr>
          <p:cNvSpPr>
            <a:spLocks noGrp="1"/>
          </p:cNvSpPr>
          <p:nvPr>
            <p:ph type="sldNum" sz="quarter" idx="4"/>
          </p:nvPr>
        </p:nvSpPr>
        <p:spPr/>
        <p:txBody>
          <a:bodyPr/>
          <a:lstStyle/>
          <a:p>
            <a:fld id="{6998E55D-8E2A-4AFE-A61C-B5DBBB7761E7}" type="slidenum">
              <a:rPr lang="en-GB" smtClean="0"/>
              <a:pPr/>
              <a:t>33</a:t>
            </a:fld>
            <a:endParaRPr lang="en-GB"/>
          </a:p>
        </p:txBody>
      </p:sp>
      <p:sp>
        <p:nvSpPr>
          <p:cNvPr id="6" name="Content Placeholder 5">
            <a:extLst>
              <a:ext uri="{FF2B5EF4-FFF2-40B4-BE49-F238E27FC236}">
                <a16:creationId xmlns:a16="http://schemas.microsoft.com/office/drawing/2014/main" id="{DBBE7D32-6C7E-2458-DCD7-A3DF751076AD}"/>
              </a:ext>
            </a:extLst>
          </p:cNvPr>
          <p:cNvSpPr>
            <a:spLocks noGrp="1"/>
          </p:cNvSpPr>
          <p:nvPr>
            <p:ph idx="1"/>
          </p:nvPr>
        </p:nvSpPr>
        <p:spPr>
          <a:xfrm>
            <a:off x="2152650" y="2092572"/>
            <a:ext cx="5752272" cy="4014315"/>
          </a:xfrm>
        </p:spPr>
        <p:txBody>
          <a:bodyPr/>
          <a:lstStyle/>
          <a:p>
            <a:r>
              <a:rPr lang="en-GB" sz="2800" dirty="0"/>
              <a:t>The psychologist Geoff Cumming wrote an excellent textbook on </a:t>
            </a:r>
            <a:r>
              <a:rPr lang="en-GB" sz="2800" u="sng" dirty="0">
                <a:hlinkClick r:id="rId3"/>
              </a:rPr>
              <a:t>The New Statistics</a:t>
            </a:r>
            <a:r>
              <a:rPr lang="en-GB" sz="2800" u="sng" dirty="0"/>
              <a:t>.</a:t>
            </a:r>
          </a:p>
          <a:p>
            <a:r>
              <a:rPr lang="en-GB" sz="2800" dirty="0"/>
              <a:t>Cumming advocates a significant reform of the way we use statistics in the social sciences.</a:t>
            </a:r>
          </a:p>
          <a:p>
            <a:r>
              <a:rPr lang="en-GB" sz="2800" dirty="0"/>
              <a:t>See also: Cumming, G. (2014). </a:t>
            </a:r>
            <a:r>
              <a:rPr lang="en-GB" sz="2800" dirty="0">
                <a:hlinkClick r:id="rId4"/>
              </a:rPr>
              <a:t>The New Statistics: Why and How</a:t>
            </a:r>
            <a:r>
              <a:rPr lang="en-GB" sz="2800" dirty="0"/>
              <a:t>. </a:t>
            </a:r>
            <a:r>
              <a:rPr lang="en-GB" sz="2800" i="1" dirty="0"/>
              <a:t>Psychological Science, 25</a:t>
            </a:r>
            <a:r>
              <a:rPr lang="en-GB" sz="2800" dirty="0"/>
              <a:t>(1), 7–29. </a:t>
            </a:r>
          </a:p>
          <a:p>
            <a:endParaRPr lang="en-GB" sz="2800" dirty="0"/>
          </a:p>
          <a:p>
            <a:endParaRPr lang="en-US" dirty="0"/>
          </a:p>
        </p:txBody>
      </p:sp>
      <p:pic>
        <p:nvPicPr>
          <p:cNvPr id="7" name="Picture 6">
            <a:extLst>
              <a:ext uri="{FF2B5EF4-FFF2-40B4-BE49-F238E27FC236}">
                <a16:creationId xmlns:a16="http://schemas.microsoft.com/office/drawing/2014/main" id="{47AD15E0-D7FD-2504-BDDD-77FD800A35AB}"/>
              </a:ext>
            </a:extLst>
          </p:cNvPr>
          <p:cNvPicPr>
            <a:picLocks noChangeAspect="1"/>
          </p:cNvPicPr>
          <p:nvPr/>
        </p:nvPicPr>
        <p:blipFill>
          <a:blip r:embed="rId5"/>
          <a:stretch>
            <a:fillRect/>
          </a:stretch>
        </p:blipFill>
        <p:spPr>
          <a:xfrm>
            <a:off x="8383658" y="3653832"/>
            <a:ext cx="1440000" cy="2064000"/>
          </a:xfrm>
          <a:prstGeom prst="rect">
            <a:avLst/>
          </a:prstGeom>
        </p:spPr>
      </p:pic>
      <p:pic>
        <p:nvPicPr>
          <p:cNvPr id="8" name="Picture 7">
            <a:extLst>
              <a:ext uri="{FF2B5EF4-FFF2-40B4-BE49-F238E27FC236}">
                <a16:creationId xmlns:a16="http://schemas.microsoft.com/office/drawing/2014/main" id="{E476261E-E203-9CA5-4769-81D0F2393DEA}"/>
              </a:ext>
            </a:extLst>
          </p:cNvPr>
          <p:cNvPicPr>
            <a:picLocks noChangeAspect="1"/>
          </p:cNvPicPr>
          <p:nvPr/>
        </p:nvPicPr>
        <p:blipFill>
          <a:blip r:embed="rId6"/>
          <a:stretch>
            <a:fillRect/>
          </a:stretch>
        </p:blipFill>
        <p:spPr>
          <a:xfrm>
            <a:off x="8383658" y="2215528"/>
            <a:ext cx="1440000" cy="1293559"/>
          </a:xfrm>
          <a:prstGeom prst="rect">
            <a:avLst/>
          </a:prstGeom>
        </p:spPr>
      </p:pic>
    </p:spTree>
    <p:extLst>
      <p:ext uri="{BB962C8B-B14F-4D97-AF65-F5344CB8AC3E}">
        <p14:creationId xmlns:p14="http://schemas.microsoft.com/office/powerpoint/2010/main" val="721138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ESCI: Exploratory Software for Confidence Intervals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34</a:t>
            </a:fld>
            <a:endParaRPr lang="en-GB"/>
          </a:p>
        </p:txBody>
      </p:sp>
      <p:sp>
        <p:nvSpPr>
          <p:cNvPr id="6" name="Rectangle 5">
            <a:extLst>
              <a:ext uri="{FF2B5EF4-FFF2-40B4-BE49-F238E27FC236}">
                <a16:creationId xmlns:a16="http://schemas.microsoft.com/office/drawing/2014/main" id="{600AB6E0-4AFF-1545-8641-33AB064C6278}"/>
              </a:ext>
            </a:extLst>
          </p:cNvPr>
          <p:cNvSpPr/>
          <p:nvPr/>
        </p:nvSpPr>
        <p:spPr>
          <a:xfrm>
            <a:off x="5228623" y="1688586"/>
            <a:ext cx="3923318" cy="369332"/>
          </a:xfrm>
          <a:prstGeom prst="rect">
            <a:avLst/>
          </a:prstGeom>
        </p:spPr>
        <p:txBody>
          <a:bodyPr wrap="none">
            <a:spAutoFit/>
          </a:bodyPr>
          <a:lstStyle/>
          <a:p>
            <a:r>
              <a:rPr lang="en-GB" u="sng" dirty="0">
                <a:hlinkClick r:id="rId3"/>
              </a:rPr>
              <a:t>https://www.esci.thenewstatistics.com/</a:t>
            </a:r>
            <a:endParaRPr lang="en-GB" dirty="0"/>
          </a:p>
        </p:txBody>
      </p:sp>
      <p:sp>
        <p:nvSpPr>
          <p:cNvPr id="9" name="Content Placeholder 8">
            <a:extLst>
              <a:ext uri="{FF2B5EF4-FFF2-40B4-BE49-F238E27FC236}">
                <a16:creationId xmlns:a16="http://schemas.microsoft.com/office/drawing/2014/main" id="{30E4D228-85B2-F04C-95E4-CFFA34EEDAAE}"/>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8F76EDBF-A2A8-3942-87C7-B7598A388CB5}"/>
              </a:ext>
            </a:extLst>
          </p:cNvPr>
          <p:cNvPicPr>
            <a:picLocks noChangeAspect="1"/>
          </p:cNvPicPr>
          <p:nvPr/>
        </p:nvPicPr>
        <p:blipFill>
          <a:blip r:embed="rId4"/>
          <a:stretch>
            <a:fillRect/>
          </a:stretch>
        </p:blipFill>
        <p:spPr>
          <a:xfrm>
            <a:off x="2364907" y="2242178"/>
            <a:ext cx="7190370" cy="3978740"/>
          </a:xfrm>
          <a:prstGeom prst="rect">
            <a:avLst/>
          </a:prstGeom>
        </p:spPr>
      </p:pic>
    </p:spTree>
    <p:extLst>
      <p:ext uri="{BB962C8B-B14F-4D97-AF65-F5344CB8AC3E}">
        <p14:creationId xmlns:p14="http://schemas.microsoft.com/office/powerpoint/2010/main" val="2823075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Handout task 1:</a:t>
            </a:r>
            <a:br>
              <a:rPr lang="en-GB" dirty="0"/>
            </a:br>
            <a:r>
              <a:rPr lang="en-GB" dirty="0"/>
              <a:t>What is a sampling distribution?</a:t>
            </a:r>
          </a:p>
        </p:txBody>
      </p:sp>
      <p:pic>
        <p:nvPicPr>
          <p:cNvPr id="5" name="Content Placeholder 4">
            <a:extLst>
              <a:ext uri="{FF2B5EF4-FFF2-40B4-BE49-F238E27FC236}">
                <a16:creationId xmlns:a16="http://schemas.microsoft.com/office/drawing/2014/main" id="{E61DE4D5-CF35-5649-9F2F-4C1825546562}"/>
              </a:ext>
            </a:extLst>
          </p:cNvPr>
          <p:cNvPicPr>
            <a:picLocks noGrp="1" noChangeAspect="1"/>
          </p:cNvPicPr>
          <p:nvPr>
            <p:ph idx="1"/>
          </p:nvPr>
        </p:nvPicPr>
        <p:blipFill>
          <a:blip r:embed="rId3"/>
          <a:stretch>
            <a:fillRect/>
          </a:stretch>
        </p:blipFill>
        <p:spPr>
          <a:xfrm>
            <a:off x="2388897" y="2242178"/>
            <a:ext cx="7125449" cy="3873500"/>
          </a:xfrm>
          <a:prstGeom prst="rect">
            <a:avLst/>
          </a:prstGeom>
        </p:spPr>
      </p:pic>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35</a:t>
            </a:fld>
            <a:endParaRPr lang="en-GB"/>
          </a:p>
        </p:txBody>
      </p:sp>
    </p:spTree>
    <p:extLst>
      <p:ext uri="{BB962C8B-B14F-4D97-AF65-F5344CB8AC3E}">
        <p14:creationId xmlns:p14="http://schemas.microsoft.com/office/powerpoint/2010/main" val="2415750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Handout task 1:</a:t>
            </a:r>
            <a:br>
              <a:rPr lang="en-GB" dirty="0"/>
            </a:br>
            <a:r>
              <a:rPr lang="en-GB" dirty="0"/>
              <a:t>What is a sampling distribution?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36</a:t>
            </a:fld>
            <a:endParaRPr lang="en-GB"/>
          </a:p>
        </p:txBody>
      </p:sp>
      <p:pic>
        <p:nvPicPr>
          <p:cNvPr id="8" name="Content Placeholder 7">
            <a:extLst>
              <a:ext uri="{FF2B5EF4-FFF2-40B4-BE49-F238E27FC236}">
                <a16:creationId xmlns:a16="http://schemas.microsoft.com/office/drawing/2014/main" id="{985B8679-19EA-0B44-A206-40D83D86A018}"/>
              </a:ext>
            </a:extLst>
          </p:cNvPr>
          <p:cNvPicPr>
            <a:picLocks noGrp="1" noChangeAspect="1"/>
          </p:cNvPicPr>
          <p:nvPr>
            <p:ph idx="1"/>
          </p:nvPr>
        </p:nvPicPr>
        <p:blipFill>
          <a:blip r:embed="rId3"/>
          <a:stretch>
            <a:fillRect/>
          </a:stretch>
        </p:blipFill>
        <p:spPr>
          <a:xfrm>
            <a:off x="2403323" y="2092325"/>
            <a:ext cx="7385354" cy="4014788"/>
          </a:xfrm>
          <a:prstGeom prst="rect">
            <a:avLst/>
          </a:prstGeom>
        </p:spPr>
      </p:pic>
      <p:cxnSp>
        <p:nvCxnSpPr>
          <p:cNvPr id="10" name="Straight Arrow Connector 9">
            <a:extLst>
              <a:ext uri="{FF2B5EF4-FFF2-40B4-BE49-F238E27FC236}">
                <a16:creationId xmlns:a16="http://schemas.microsoft.com/office/drawing/2014/main" id="{46943AC8-DC4A-194A-BAB6-234A9E45861A}"/>
              </a:ext>
            </a:extLst>
          </p:cNvPr>
          <p:cNvCxnSpPr/>
          <p:nvPr/>
        </p:nvCxnSpPr>
        <p:spPr>
          <a:xfrm flipH="1">
            <a:off x="7812506" y="4620127"/>
            <a:ext cx="994611" cy="641685"/>
          </a:xfrm>
          <a:prstGeom prst="straightConnector1">
            <a:avLst/>
          </a:prstGeom>
          <a:ln>
            <a:solidFill>
              <a:srgbClr val="B5121B"/>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123645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37</a:t>
            </a:fld>
            <a:endParaRPr lang="en-GB"/>
          </a:p>
        </p:txBody>
      </p:sp>
    </p:spTree>
    <p:extLst>
      <p:ext uri="{BB962C8B-B14F-4D97-AF65-F5344CB8AC3E}">
        <p14:creationId xmlns:p14="http://schemas.microsoft.com/office/powerpoint/2010/main" val="2185196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Why do normal distributions matter?</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320657" cy="3872733"/>
          </a:xfrm>
        </p:spPr>
        <p:txBody>
          <a:bodyPr>
            <a:noAutofit/>
          </a:bodyPr>
          <a:lstStyle/>
          <a:p>
            <a:r>
              <a:rPr lang="en-GB" dirty="0"/>
              <a:t>Normal curve approximates the distribution of many naturally occurring and human-made phenomena (</a:t>
            </a:r>
            <a:r>
              <a:rPr lang="en-GB" dirty="0" err="1"/>
              <a:t>Tijms</a:t>
            </a:r>
            <a:r>
              <a:rPr lang="en-GB" dirty="0"/>
              <a:t>, 2004).</a:t>
            </a:r>
          </a:p>
          <a:p>
            <a:pPr marL="0" indent="0">
              <a:buNone/>
            </a:pPr>
            <a:endParaRPr lang="en-GB" dirty="0"/>
          </a:p>
          <a:p>
            <a:r>
              <a:rPr lang="en-GB" dirty="0"/>
              <a:t>Adolphe </a:t>
            </a:r>
            <a:r>
              <a:rPr lang="en-GB" dirty="0" err="1"/>
              <a:t>Quetelet</a:t>
            </a:r>
            <a:r>
              <a:rPr lang="en-GB" dirty="0"/>
              <a:t> (1835): Showed that human traits were distributed according to a normal curve (height, birth weight, etc.)</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38</a:t>
            </a:fld>
            <a:endParaRPr lang="en-GB"/>
          </a:p>
        </p:txBody>
      </p:sp>
      <p:pic>
        <p:nvPicPr>
          <p:cNvPr id="5" name="Picture 4">
            <a:extLst>
              <a:ext uri="{FF2B5EF4-FFF2-40B4-BE49-F238E27FC236}">
                <a16:creationId xmlns:a16="http://schemas.microsoft.com/office/drawing/2014/main" id="{AC1DF110-5FD0-9D43-A677-12F96BFCC96C}"/>
              </a:ext>
            </a:extLst>
          </p:cNvPr>
          <p:cNvPicPr>
            <a:picLocks noChangeAspect="1"/>
          </p:cNvPicPr>
          <p:nvPr/>
        </p:nvPicPr>
        <p:blipFill>
          <a:blip r:embed="rId3"/>
          <a:stretch>
            <a:fillRect/>
          </a:stretch>
        </p:blipFill>
        <p:spPr>
          <a:xfrm>
            <a:off x="7861698" y="2234154"/>
            <a:ext cx="1966419" cy="3182023"/>
          </a:xfrm>
          <a:prstGeom prst="rect">
            <a:avLst/>
          </a:prstGeom>
        </p:spPr>
      </p:pic>
    </p:spTree>
    <p:extLst>
      <p:ext uri="{BB962C8B-B14F-4D97-AF65-F5344CB8AC3E}">
        <p14:creationId xmlns:p14="http://schemas.microsoft.com/office/powerpoint/2010/main" val="1661052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Why do normal distributions matter?</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Many other phenomena (shoe size, exam scores, IQ score, stock market prices, etc.) also follow a normal distribution.</a:t>
            </a:r>
          </a:p>
          <a:p>
            <a:pPr marL="0" indent="0">
              <a:buNone/>
            </a:pPr>
            <a:endParaRPr lang="en-GB" dirty="0"/>
          </a:p>
          <a:p>
            <a:pPr marL="0" indent="0">
              <a:buNone/>
            </a:pPr>
            <a:r>
              <a:rPr lang="en-GB" dirty="0"/>
              <a:t>Because normally distributed variables are so common, many statistical tests are designed for normally distributed populations.</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39</a:t>
            </a:fld>
            <a:endParaRPr lang="en-GB"/>
          </a:p>
        </p:txBody>
      </p:sp>
    </p:spTree>
    <p:extLst>
      <p:ext uri="{BB962C8B-B14F-4D97-AF65-F5344CB8AC3E}">
        <p14:creationId xmlns:p14="http://schemas.microsoft.com/office/powerpoint/2010/main" val="2336353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Important concepts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Populations and samples</a:t>
            </a:r>
          </a:p>
          <a:p>
            <a:pPr lvl="0"/>
            <a:r>
              <a:rPr lang="en-GB" dirty="0"/>
              <a:t>Descriptive statistics vs inferential statistics</a:t>
            </a:r>
          </a:p>
          <a:p>
            <a:pPr lvl="0"/>
            <a:r>
              <a:rPr lang="en-GB" dirty="0"/>
              <a:t>Random samples and sample bias</a:t>
            </a:r>
          </a:p>
          <a:p>
            <a:pPr lvl="0"/>
            <a:r>
              <a:rPr lang="en-GB" dirty="0"/>
              <a:t>Why is random sampling so important?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a:t>
            </a:fld>
            <a:endParaRPr lang="en-GB"/>
          </a:p>
        </p:txBody>
      </p:sp>
    </p:spTree>
    <p:extLst>
      <p:ext uri="{BB962C8B-B14F-4D97-AF65-F5344CB8AC3E}">
        <p14:creationId xmlns:p14="http://schemas.microsoft.com/office/powerpoint/2010/main" val="897005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Why do normal distributions matter?</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Understanding the properties of normal distributions (e.g., the Empirical Rule) means we can use probability theory to compare different groups and make estimates about populations using samples.</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40</a:t>
            </a:fld>
            <a:endParaRPr lang="en-GB"/>
          </a:p>
        </p:txBody>
      </p:sp>
    </p:spTree>
    <p:extLst>
      <p:ext uri="{BB962C8B-B14F-4D97-AF65-F5344CB8AC3E}">
        <p14:creationId xmlns:p14="http://schemas.microsoft.com/office/powerpoint/2010/main" val="1206448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Empirical and theoretical distributions</a:t>
            </a:r>
          </a:p>
        </p:txBody>
      </p:sp>
      <p:pic>
        <p:nvPicPr>
          <p:cNvPr id="5" name="Content Placeholder 4">
            <a:extLst>
              <a:ext uri="{FF2B5EF4-FFF2-40B4-BE49-F238E27FC236}">
                <a16:creationId xmlns:a16="http://schemas.microsoft.com/office/drawing/2014/main" id="{35124A45-926F-E748-82A9-F5B11049B90B}"/>
              </a:ext>
            </a:extLst>
          </p:cNvPr>
          <p:cNvPicPr>
            <a:picLocks noGrp="1" noChangeAspect="1"/>
          </p:cNvPicPr>
          <p:nvPr>
            <p:ph idx="1"/>
          </p:nvPr>
        </p:nvPicPr>
        <p:blipFill>
          <a:blip r:embed="rId3"/>
          <a:stretch>
            <a:fillRect/>
          </a:stretch>
        </p:blipFill>
        <p:spPr>
          <a:xfrm>
            <a:off x="2385350" y="2233613"/>
            <a:ext cx="7421300" cy="3873500"/>
          </a:xfrm>
          <a:prstGeom prst="rect">
            <a:avLst/>
          </a:prstGeom>
        </p:spPr>
      </p:pic>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41</a:t>
            </a:fld>
            <a:endParaRPr lang="en-GB"/>
          </a:p>
        </p:txBody>
      </p:sp>
    </p:spTree>
    <p:extLst>
      <p:ext uri="{BB962C8B-B14F-4D97-AF65-F5344CB8AC3E}">
        <p14:creationId xmlns:p14="http://schemas.microsoft.com/office/powerpoint/2010/main" val="3150575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Handout task 2</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42</a:t>
            </a:fld>
            <a:endParaRPr lang="en-GB"/>
          </a:p>
        </p:txBody>
      </p:sp>
    </p:spTree>
    <p:extLst>
      <p:ext uri="{BB962C8B-B14F-4D97-AF65-F5344CB8AC3E}">
        <p14:creationId xmlns:p14="http://schemas.microsoft.com/office/powerpoint/2010/main" val="30240937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Handout task 2: </a:t>
            </a:r>
            <a:r>
              <a:rPr lang="en-US" dirty="0"/>
              <a:t>Playing around with the normal distribution</a:t>
            </a: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What happens when we run the following command five times?</a:t>
            </a:r>
            <a:r>
              <a:rPr lang="en-US" dirty="0"/>
              <a:t> Observe the shape of the histogram</a:t>
            </a:r>
            <a:endParaRPr lang="en-GB" dirty="0"/>
          </a:p>
          <a:p>
            <a:pPr marL="0" indent="0">
              <a:buNone/>
            </a:pPr>
            <a:r>
              <a:rPr lang="en-US" dirty="0" err="1">
                <a:latin typeface="Courier New" panose="02070309020205020404" pitchFamily="49" charset="0"/>
                <a:cs typeface="Courier New" panose="02070309020205020404" pitchFamily="49" charset="0"/>
              </a:rPr>
              <a:t>hist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rnorm</a:t>
            </a:r>
            <a:r>
              <a:rPr lang="en-US" dirty="0">
                <a:latin typeface="Courier New" panose="02070309020205020404" pitchFamily="49" charset="0"/>
                <a:cs typeface="Courier New" panose="02070309020205020404" pitchFamily="49" charset="0"/>
              </a:rPr>
              <a:t>(n = 20)) # Five times</a:t>
            </a:r>
          </a:p>
          <a:p>
            <a:pPr marL="0" indent="0">
              <a:buNone/>
            </a:pPr>
            <a:endParaRPr lang="en-US" dirty="0"/>
          </a:p>
          <a:p>
            <a:pPr marL="0" indent="0">
              <a:buNone/>
            </a:pPr>
            <a:r>
              <a:rPr lang="en-US" dirty="0"/>
              <a:t>How does sample size affect the shape of the distribution?</a:t>
            </a:r>
          </a:p>
          <a:p>
            <a:pPr marL="0" indent="0">
              <a:buNone/>
            </a:pPr>
            <a:r>
              <a:rPr lang="en-US" dirty="0" err="1">
                <a:latin typeface="Courier New" panose="02070309020205020404" pitchFamily="49" charset="0"/>
                <a:cs typeface="Courier New" panose="02070309020205020404" pitchFamily="49" charset="0"/>
              </a:rPr>
              <a:t>hist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rnorm</a:t>
            </a:r>
            <a:r>
              <a:rPr lang="en-US" dirty="0">
                <a:latin typeface="Courier New" panose="02070309020205020404" pitchFamily="49" charset="0"/>
                <a:cs typeface="Courier New" panose="02070309020205020404" pitchFamily="49" charset="0"/>
              </a:rPr>
              <a:t>(n = 5, 10, …, 1000))</a:t>
            </a:r>
            <a:endParaRPr lang="en-GB" dirty="0">
              <a:latin typeface="Courier New" panose="02070309020205020404" pitchFamily="49" charset="0"/>
              <a:cs typeface="Courier New" panose="02070309020205020404" pitchFamily="49" charset="0"/>
            </a:endParaRPr>
          </a:p>
          <a:p>
            <a:pPr marL="0" indent="0">
              <a:buNone/>
            </a:pPr>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43</a:t>
            </a:fld>
            <a:endParaRPr lang="en-GB"/>
          </a:p>
        </p:txBody>
      </p:sp>
    </p:spTree>
    <p:extLst>
      <p:ext uri="{BB962C8B-B14F-4D97-AF65-F5344CB8AC3E}">
        <p14:creationId xmlns:p14="http://schemas.microsoft.com/office/powerpoint/2010/main" val="2742093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44</a:t>
            </a:fld>
            <a:endParaRPr lang="en-GB"/>
          </a:p>
        </p:txBody>
      </p:sp>
    </p:spTree>
    <p:extLst>
      <p:ext uri="{BB962C8B-B14F-4D97-AF65-F5344CB8AC3E}">
        <p14:creationId xmlns:p14="http://schemas.microsoft.com/office/powerpoint/2010/main" val="34732532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Probability theory</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45</a:t>
            </a:fld>
            <a:endParaRPr lang="en-GB"/>
          </a:p>
        </p:txBody>
      </p:sp>
    </p:spTree>
    <p:extLst>
      <p:ext uri="{BB962C8B-B14F-4D97-AF65-F5344CB8AC3E}">
        <p14:creationId xmlns:p14="http://schemas.microsoft.com/office/powerpoint/2010/main" val="25859769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Probability theory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Remember that, ultimately, we are interested in populations, not the samples drawn from them.</a:t>
            </a:r>
          </a:p>
          <a:p>
            <a:endParaRPr lang="en-GB" dirty="0"/>
          </a:p>
          <a:p>
            <a:r>
              <a:rPr lang="en-GB" dirty="0"/>
              <a:t>We take a random sample and calculate a statistic from the sample (e.g., the sample mean).</a:t>
            </a:r>
          </a:p>
          <a:p>
            <a:endParaRPr lang="en-GB" dirty="0"/>
          </a:p>
          <a:p>
            <a:r>
              <a:rPr lang="en-GB" dirty="0"/>
              <a:t>We then use probability theory to calculate precisely how closely our sample statistic approximates the true population parameter (e.g., the population mean).</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46</a:t>
            </a:fld>
            <a:endParaRPr lang="en-GB"/>
          </a:p>
        </p:txBody>
      </p:sp>
    </p:spTree>
    <p:extLst>
      <p:ext uri="{BB962C8B-B14F-4D97-AF65-F5344CB8AC3E}">
        <p14:creationId xmlns:p14="http://schemas.microsoft.com/office/powerpoint/2010/main" val="8873329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Probability theory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Two fundamental concepts of probability theory underpin this:</a:t>
            </a:r>
          </a:p>
          <a:p>
            <a:pPr lvl="0"/>
            <a:r>
              <a:rPr lang="en-GB" dirty="0"/>
              <a:t>Law of Large Numbers</a:t>
            </a:r>
          </a:p>
          <a:p>
            <a:pPr lvl="0"/>
            <a:r>
              <a:rPr lang="en-GB" dirty="0"/>
              <a:t>Central Limit Theorem</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47</a:t>
            </a:fld>
            <a:endParaRPr lang="en-GB"/>
          </a:p>
        </p:txBody>
      </p:sp>
    </p:spTree>
    <p:extLst>
      <p:ext uri="{BB962C8B-B14F-4D97-AF65-F5344CB8AC3E}">
        <p14:creationId xmlns:p14="http://schemas.microsoft.com/office/powerpoint/2010/main" val="12579729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Law of Large Numbers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320657" cy="3872733"/>
          </a:xfrm>
        </p:spPr>
        <p:txBody>
          <a:bodyPr>
            <a:noAutofit/>
          </a:bodyPr>
          <a:lstStyle/>
          <a:p>
            <a:r>
              <a:rPr lang="en-GB" dirty="0"/>
              <a:t>A theorem that describes the result of performing the same experiment a large number of times.</a:t>
            </a:r>
          </a:p>
          <a:p>
            <a:endParaRPr lang="en-GB" dirty="0"/>
          </a:p>
          <a:p>
            <a:r>
              <a:rPr lang="en-GB" dirty="0"/>
              <a:t>This could mean rolling dice many times, drawing many independent samples from our population of interest, and so forth.</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48</a:t>
            </a:fld>
            <a:endParaRPr lang="en-GB"/>
          </a:p>
        </p:txBody>
      </p:sp>
      <p:pic>
        <p:nvPicPr>
          <p:cNvPr id="5" name="Picture 4">
            <a:extLst>
              <a:ext uri="{FF2B5EF4-FFF2-40B4-BE49-F238E27FC236}">
                <a16:creationId xmlns:a16="http://schemas.microsoft.com/office/drawing/2014/main" id="{E021FB46-4026-4F42-8C18-1C37E9E0305A}"/>
              </a:ext>
            </a:extLst>
          </p:cNvPr>
          <p:cNvPicPr>
            <a:picLocks noChangeAspect="1"/>
          </p:cNvPicPr>
          <p:nvPr/>
        </p:nvPicPr>
        <p:blipFill>
          <a:blip r:embed="rId3"/>
          <a:stretch>
            <a:fillRect/>
          </a:stretch>
        </p:blipFill>
        <p:spPr>
          <a:xfrm>
            <a:off x="7874001" y="2234153"/>
            <a:ext cx="1937109" cy="2262896"/>
          </a:xfrm>
          <a:prstGeom prst="rect">
            <a:avLst/>
          </a:prstGeom>
        </p:spPr>
      </p:pic>
      <p:sp>
        <p:nvSpPr>
          <p:cNvPr id="7" name="Rectangle 6">
            <a:extLst>
              <a:ext uri="{FF2B5EF4-FFF2-40B4-BE49-F238E27FC236}">
                <a16:creationId xmlns:a16="http://schemas.microsoft.com/office/drawing/2014/main" id="{9C84652D-EF85-FE48-AFAB-FE8E89A9118A}"/>
              </a:ext>
            </a:extLst>
          </p:cNvPr>
          <p:cNvSpPr/>
          <p:nvPr/>
        </p:nvSpPr>
        <p:spPr>
          <a:xfrm>
            <a:off x="7874001" y="4937031"/>
            <a:ext cx="1937109" cy="923330"/>
          </a:xfrm>
          <a:prstGeom prst="rect">
            <a:avLst/>
          </a:prstGeom>
        </p:spPr>
        <p:txBody>
          <a:bodyPr wrap="square">
            <a:spAutoFit/>
          </a:bodyPr>
          <a:lstStyle/>
          <a:p>
            <a:r>
              <a:rPr lang="en-GB" dirty="0"/>
              <a:t>First formal proof by Jakob Bernoulli (1713)</a:t>
            </a:r>
            <a:endParaRPr lang="en-US" dirty="0"/>
          </a:p>
        </p:txBody>
      </p:sp>
    </p:spTree>
    <p:extLst>
      <p:ext uri="{BB962C8B-B14F-4D97-AF65-F5344CB8AC3E}">
        <p14:creationId xmlns:p14="http://schemas.microsoft.com/office/powerpoint/2010/main" val="32074681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LLN states….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We can determine characteristics of a population as long as we draw enough samples.</a:t>
            </a:r>
          </a:p>
          <a:p>
            <a:pPr marL="0" indent="0">
              <a:buNone/>
            </a:pPr>
            <a:endParaRPr lang="en-GB" dirty="0"/>
          </a:p>
          <a:p>
            <a:pPr marL="0" indent="0">
              <a:buNone/>
            </a:pPr>
            <a:r>
              <a:rPr lang="en-GB" dirty="0"/>
              <a:t>The more random samples we draw from the population, the closer we get to the population parameter.</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49</a:t>
            </a:fld>
            <a:endParaRPr lang="en-GB"/>
          </a:p>
        </p:txBody>
      </p:sp>
    </p:spTree>
    <p:extLst>
      <p:ext uri="{BB962C8B-B14F-4D97-AF65-F5344CB8AC3E}">
        <p14:creationId xmlns:p14="http://schemas.microsoft.com/office/powerpoint/2010/main" val="683075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A defined set of individuals, events, objects that we want to know something about.</a:t>
            </a:r>
          </a:p>
          <a:p>
            <a:pPr lvl="0"/>
            <a:r>
              <a:rPr lang="en-GB" dirty="0"/>
              <a:t>The population includes all members of a defined group.</a:t>
            </a:r>
          </a:p>
          <a:p>
            <a:pPr lvl="0"/>
            <a:endParaRPr lang="en-GB" dirty="0"/>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a:t>
            </a:fld>
            <a:endParaRPr lang="en-GB"/>
          </a:p>
        </p:txBody>
      </p:sp>
    </p:spTree>
    <p:extLst>
      <p:ext uri="{BB962C8B-B14F-4D97-AF65-F5344CB8AC3E}">
        <p14:creationId xmlns:p14="http://schemas.microsoft.com/office/powerpoint/2010/main" val="9869297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What happens to the mean scores when you keep rolling a fair die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50</a:t>
            </a:fld>
            <a:endParaRPr lang="en-GB"/>
          </a:p>
        </p:txBody>
      </p:sp>
      <p:pic>
        <p:nvPicPr>
          <p:cNvPr id="5" name="Picture 4">
            <a:extLst>
              <a:ext uri="{FF2B5EF4-FFF2-40B4-BE49-F238E27FC236}">
                <a16:creationId xmlns:a16="http://schemas.microsoft.com/office/drawing/2014/main" id="{4016E477-57CE-744D-A6F8-D3047E65204C}"/>
              </a:ext>
            </a:extLst>
          </p:cNvPr>
          <p:cNvPicPr>
            <a:picLocks noChangeAspect="1"/>
          </p:cNvPicPr>
          <p:nvPr/>
        </p:nvPicPr>
        <p:blipFill>
          <a:blip r:embed="rId3"/>
          <a:stretch>
            <a:fillRect/>
          </a:stretch>
        </p:blipFill>
        <p:spPr>
          <a:xfrm>
            <a:off x="2889083" y="2033409"/>
            <a:ext cx="6413834" cy="4274220"/>
          </a:xfrm>
          <a:prstGeom prst="rect">
            <a:avLst/>
          </a:prstGeom>
        </p:spPr>
      </p:pic>
    </p:spTree>
    <p:extLst>
      <p:ext uri="{BB962C8B-B14F-4D97-AF65-F5344CB8AC3E}">
        <p14:creationId xmlns:p14="http://schemas.microsoft.com/office/powerpoint/2010/main" val="32832194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task 3:  </a:t>
            </a:r>
            <a:br>
              <a:rPr lang="en-GB" dirty="0"/>
            </a:br>
            <a:r>
              <a:rPr lang="en-GB" dirty="0"/>
              <a:t>The LLN in action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3023857" cy="3872733"/>
          </a:xfrm>
        </p:spPr>
        <p:txBody>
          <a:bodyPr>
            <a:noAutofit/>
          </a:bodyPr>
          <a:lstStyle/>
          <a:p>
            <a:pPr marL="0" indent="0">
              <a:buNone/>
            </a:pPr>
            <a:r>
              <a:rPr lang="en-US" dirty="0"/>
              <a:t>How does the number of randomly-drawn samples (5, 10, 100 draws) affect the three sampling distributions and the mean of each?</a:t>
            </a:r>
            <a:r>
              <a:rPr lang="en-GB" dirty="0"/>
              <a:t> </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51</a:t>
            </a:fld>
            <a:endParaRPr lang="en-GB"/>
          </a:p>
        </p:txBody>
      </p:sp>
      <p:pic>
        <p:nvPicPr>
          <p:cNvPr id="8" name="Picture 7">
            <a:extLst>
              <a:ext uri="{FF2B5EF4-FFF2-40B4-BE49-F238E27FC236}">
                <a16:creationId xmlns:a16="http://schemas.microsoft.com/office/drawing/2014/main" id="{1C58F520-F390-5F48-B992-D371E93F53BE}"/>
              </a:ext>
            </a:extLst>
          </p:cNvPr>
          <p:cNvPicPr>
            <a:picLocks noChangeAspect="1"/>
          </p:cNvPicPr>
          <p:nvPr/>
        </p:nvPicPr>
        <p:blipFill>
          <a:blip r:embed="rId3"/>
          <a:stretch>
            <a:fillRect/>
          </a:stretch>
        </p:blipFill>
        <p:spPr>
          <a:xfrm>
            <a:off x="5176507" y="2206943"/>
            <a:ext cx="5040000" cy="4273860"/>
          </a:xfrm>
          <a:prstGeom prst="rect">
            <a:avLst/>
          </a:prstGeom>
        </p:spPr>
      </p:pic>
    </p:spTree>
    <p:extLst>
      <p:ext uri="{BB962C8B-B14F-4D97-AF65-F5344CB8AC3E}">
        <p14:creationId xmlns:p14="http://schemas.microsoft.com/office/powerpoint/2010/main" val="40126722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52</a:t>
            </a:fld>
            <a:endParaRPr lang="en-GB"/>
          </a:p>
        </p:txBody>
      </p:sp>
    </p:spTree>
    <p:extLst>
      <p:ext uri="{BB962C8B-B14F-4D97-AF65-F5344CB8AC3E}">
        <p14:creationId xmlns:p14="http://schemas.microsoft.com/office/powerpoint/2010/main" val="42281013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Central Limit Theorem</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707571" y="2234154"/>
            <a:ext cx="10417629" cy="3872733"/>
          </a:xfrm>
        </p:spPr>
        <p:txBody>
          <a:bodyPr>
            <a:noAutofit/>
          </a:bodyPr>
          <a:lstStyle/>
          <a:p>
            <a:r>
              <a:rPr lang="en-GB" dirty="0"/>
              <a:t>LLN states: </a:t>
            </a:r>
            <a:r>
              <a:rPr lang="en-GB" b="0" i="0" dirty="0">
                <a:solidFill>
                  <a:srgbClr val="040C28"/>
                </a:solidFill>
                <a:effectLst/>
                <a:latin typeface="Google Sans"/>
              </a:rPr>
              <a:t>The more you sample, the truer your sample mean is to the average mean of the population</a:t>
            </a:r>
            <a:r>
              <a:rPr lang="en-GB" b="0" i="0" dirty="0">
                <a:solidFill>
                  <a:srgbClr val="202124"/>
                </a:solidFill>
                <a:effectLst/>
                <a:latin typeface="Google Sans"/>
              </a:rPr>
              <a:t>.</a:t>
            </a:r>
            <a:endParaRPr lang="en-GB" dirty="0"/>
          </a:p>
          <a:p>
            <a:r>
              <a:rPr lang="en-GB" dirty="0"/>
              <a:t>But: We cannot draw an infinite number of samples as time and money are finite! Luckily, we don’t have to, and the CLT explains why.</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53</a:t>
            </a:fld>
            <a:endParaRPr lang="en-GB"/>
          </a:p>
        </p:txBody>
      </p:sp>
    </p:spTree>
    <p:extLst>
      <p:ext uri="{BB962C8B-B14F-4D97-AF65-F5344CB8AC3E}">
        <p14:creationId xmlns:p14="http://schemas.microsoft.com/office/powerpoint/2010/main" val="39568298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CLT states…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As the number of observations increases in each sample, the shape of the sampling distribution will approximate a normal distribution.</a:t>
            </a:r>
          </a:p>
          <a:p>
            <a:endParaRPr lang="en-GB" b="1" dirty="0"/>
          </a:p>
          <a:p>
            <a:r>
              <a:rPr lang="en-GB" dirty="0"/>
              <a:t>The sampling distribution of the mean will always be normally distributed, as long as the sample size is large enough.</a:t>
            </a:r>
          </a:p>
          <a:p>
            <a:endParaRPr lang="en-GB" dirty="0"/>
          </a:p>
          <a:p>
            <a:r>
              <a:rPr lang="en-GB" dirty="0"/>
              <a:t>This holds true even if the population is not normally distributed!</a:t>
            </a:r>
          </a:p>
          <a:p>
            <a:endParaRPr lang="en-GB" dirty="0"/>
          </a:p>
          <a:p>
            <a:endParaRPr lang="en-GB" dirty="0"/>
          </a:p>
          <a:p>
            <a:r>
              <a:rPr lang="en-GB" dirty="0"/>
              <a:t>This is helpful because if we know that the sampling distribution will begin to look like a standard normal curve, we can calculate exactly how far we are from the population parameter (the true mean of the population).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54</a:t>
            </a:fld>
            <a:endParaRPr lang="en-GB"/>
          </a:p>
        </p:txBody>
      </p:sp>
    </p:spTree>
    <p:extLst>
      <p:ext uri="{BB962C8B-B14F-4D97-AF65-F5344CB8AC3E}">
        <p14:creationId xmlns:p14="http://schemas.microsoft.com/office/powerpoint/2010/main" val="3093276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task 4:</a:t>
            </a:r>
            <a:br>
              <a:rPr lang="en-GB" dirty="0"/>
            </a:br>
            <a:r>
              <a:rPr lang="en-GB" dirty="0"/>
              <a:t>Let’s confirm this!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55</a:t>
            </a:fld>
            <a:endParaRPr lang="en-GB"/>
          </a:p>
        </p:txBody>
      </p:sp>
      <p:pic>
        <p:nvPicPr>
          <p:cNvPr id="5" name="Content Placeholder 4">
            <a:extLst>
              <a:ext uri="{FF2B5EF4-FFF2-40B4-BE49-F238E27FC236}">
                <a16:creationId xmlns:a16="http://schemas.microsoft.com/office/drawing/2014/main" id="{69B97F18-342E-FD45-88EB-C6054AD3E0C3}"/>
              </a:ext>
            </a:extLst>
          </p:cNvPr>
          <p:cNvPicPr>
            <a:picLocks noGrp="1" noChangeAspect="1"/>
          </p:cNvPicPr>
          <p:nvPr>
            <p:ph idx="1"/>
          </p:nvPr>
        </p:nvPicPr>
        <p:blipFill>
          <a:blip r:embed="rId3"/>
          <a:stretch>
            <a:fillRect/>
          </a:stretch>
        </p:blipFill>
        <p:spPr>
          <a:xfrm>
            <a:off x="2533276" y="2233613"/>
            <a:ext cx="7125449" cy="3873500"/>
          </a:xfrm>
          <a:prstGeom prst="rect">
            <a:avLst/>
          </a:prstGeom>
        </p:spPr>
      </p:pic>
    </p:spTree>
    <p:extLst>
      <p:ext uri="{BB962C8B-B14F-4D97-AF65-F5344CB8AC3E}">
        <p14:creationId xmlns:p14="http://schemas.microsoft.com/office/powerpoint/2010/main" val="1759274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 distribution: Normal</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56</a:t>
            </a:fld>
            <a:endParaRPr lang="en-GB"/>
          </a:p>
        </p:txBody>
      </p:sp>
      <p:sp>
        <p:nvSpPr>
          <p:cNvPr id="6" name="Content Placeholder 5">
            <a:extLst>
              <a:ext uri="{FF2B5EF4-FFF2-40B4-BE49-F238E27FC236}">
                <a16:creationId xmlns:a16="http://schemas.microsoft.com/office/drawing/2014/main" id="{9C773D34-81DA-194A-8360-97EA447F4C4A}"/>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C91DC8D8-5E56-7644-A6E0-5213BDFD451A}"/>
              </a:ext>
            </a:extLst>
          </p:cNvPr>
          <p:cNvPicPr>
            <a:picLocks noChangeAspect="1"/>
          </p:cNvPicPr>
          <p:nvPr/>
        </p:nvPicPr>
        <p:blipFill>
          <a:blip r:embed="rId3"/>
          <a:stretch>
            <a:fillRect/>
          </a:stretch>
        </p:blipFill>
        <p:spPr>
          <a:xfrm>
            <a:off x="2495999" y="2233614"/>
            <a:ext cx="7200000" cy="3914027"/>
          </a:xfrm>
          <a:prstGeom prst="rect">
            <a:avLst/>
          </a:prstGeom>
        </p:spPr>
      </p:pic>
    </p:spTree>
    <p:extLst>
      <p:ext uri="{BB962C8B-B14F-4D97-AF65-F5344CB8AC3E}">
        <p14:creationId xmlns:p14="http://schemas.microsoft.com/office/powerpoint/2010/main" val="19878749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 distribution: Uniform (rectangular)</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57</a:t>
            </a:fld>
            <a:endParaRPr lang="en-GB"/>
          </a:p>
        </p:txBody>
      </p:sp>
      <p:sp>
        <p:nvSpPr>
          <p:cNvPr id="8" name="Content Placeholder 7">
            <a:extLst>
              <a:ext uri="{FF2B5EF4-FFF2-40B4-BE49-F238E27FC236}">
                <a16:creationId xmlns:a16="http://schemas.microsoft.com/office/drawing/2014/main" id="{91007994-25D5-EF4E-950E-D489850D43B8}"/>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DE2D0A47-5B2A-DC45-993E-1447E8ED44A1}"/>
              </a:ext>
            </a:extLst>
          </p:cNvPr>
          <p:cNvPicPr>
            <a:picLocks noChangeAspect="1"/>
          </p:cNvPicPr>
          <p:nvPr/>
        </p:nvPicPr>
        <p:blipFill>
          <a:blip r:embed="rId3"/>
          <a:stretch>
            <a:fillRect/>
          </a:stretch>
        </p:blipFill>
        <p:spPr>
          <a:xfrm>
            <a:off x="2533275" y="2201652"/>
            <a:ext cx="7200000" cy="3914027"/>
          </a:xfrm>
          <a:prstGeom prst="rect">
            <a:avLst/>
          </a:prstGeom>
        </p:spPr>
      </p:pic>
    </p:spTree>
    <p:extLst>
      <p:ext uri="{BB962C8B-B14F-4D97-AF65-F5344CB8AC3E}">
        <p14:creationId xmlns:p14="http://schemas.microsoft.com/office/powerpoint/2010/main" val="42112019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 distribution: Positive skew</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58</a:t>
            </a:fld>
            <a:endParaRPr lang="en-GB"/>
          </a:p>
        </p:txBody>
      </p:sp>
      <p:sp>
        <p:nvSpPr>
          <p:cNvPr id="7" name="Content Placeholder 6">
            <a:extLst>
              <a:ext uri="{FF2B5EF4-FFF2-40B4-BE49-F238E27FC236}">
                <a16:creationId xmlns:a16="http://schemas.microsoft.com/office/drawing/2014/main" id="{C6DEABA9-B401-044A-99B1-42AA51F2E302}"/>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DAE50A09-E4F8-6B43-A49D-B8A43FA53047}"/>
              </a:ext>
            </a:extLst>
          </p:cNvPr>
          <p:cNvPicPr>
            <a:picLocks noChangeAspect="1"/>
          </p:cNvPicPr>
          <p:nvPr/>
        </p:nvPicPr>
        <p:blipFill>
          <a:blip r:embed="rId3"/>
          <a:stretch>
            <a:fillRect/>
          </a:stretch>
        </p:blipFill>
        <p:spPr>
          <a:xfrm>
            <a:off x="2533275" y="2213350"/>
            <a:ext cx="7200000" cy="3914027"/>
          </a:xfrm>
          <a:prstGeom prst="rect">
            <a:avLst/>
          </a:prstGeom>
        </p:spPr>
      </p:pic>
    </p:spTree>
    <p:extLst>
      <p:ext uri="{BB962C8B-B14F-4D97-AF65-F5344CB8AC3E}">
        <p14:creationId xmlns:p14="http://schemas.microsoft.com/office/powerpoint/2010/main" val="6533937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 distribution: Negative skew</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59</a:t>
            </a:fld>
            <a:endParaRPr lang="en-GB"/>
          </a:p>
        </p:txBody>
      </p:sp>
      <p:sp>
        <p:nvSpPr>
          <p:cNvPr id="8" name="Content Placeholder 7">
            <a:extLst>
              <a:ext uri="{FF2B5EF4-FFF2-40B4-BE49-F238E27FC236}">
                <a16:creationId xmlns:a16="http://schemas.microsoft.com/office/drawing/2014/main" id="{718E6964-6C0B-064B-8093-5BE6FF29CDE3}"/>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C8DB8272-0E45-014E-B6FD-712C32CAFC0C}"/>
              </a:ext>
            </a:extLst>
          </p:cNvPr>
          <p:cNvPicPr>
            <a:picLocks noChangeAspect="1"/>
          </p:cNvPicPr>
          <p:nvPr/>
        </p:nvPicPr>
        <p:blipFill>
          <a:blip r:embed="rId3"/>
          <a:stretch>
            <a:fillRect/>
          </a:stretch>
        </p:blipFill>
        <p:spPr>
          <a:xfrm>
            <a:off x="2533275" y="2213350"/>
            <a:ext cx="7200000" cy="3914027"/>
          </a:xfrm>
          <a:prstGeom prst="rect">
            <a:avLst/>
          </a:prstGeom>
        </p:spPr>
      </p:pic>
    </p:spTree>
    <p:extLst>
      <p:ext uri="{BB962C8B-B14F-4D97-AF65-F5344CB8AC3E}">
        <p14:creationId xmlns:p14="http://schemas.microsoft.com/office/powerpoint/2010/main" val="268439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a:xfrm>
            <a:off x="405077" y="612887"/>
            <a:ext cx="7120641" cy="1022473"/>
          </a:xfrm>
        </p:spPr>
        <p:txBody>
          <a:bodyPr/>
          <a:lstStyle/>
          <a:p>
            <a:r>
              <a:rPr lang="en-GB" dirty="0"/>
              <a:t>Populations do </a:t>
            </a:r>
            <a:r>
              <a:rPr lang="en-GB" b="1" dirty="0"/>
              <a:t>not</a:t>
            </a:r>
            <a:r>
              <a:rPr lang="en-GB" dirty="0"/>
              <a:t> need to be large…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The distinguishing characteristic is not size!</a:t>
            </a:r>
          </a:p>
          <a:p>
            <a:pPr lvl="0"/>
            <a:endParaRPr lang="en-GB" dirty="0"/>
          </a:p>
          <a:p>
            <a:pPr lvl="0"/>
            <a:r>
              <a:rPr lang="en-GB" dirty="0"/>
              <a:t>It is that all those who meet the definition for membership are included.</a:t>
            </a:r>
          </a:p>
          <a:p>
            <a:pPr lvl="0"/>
            <a:endParaRPr lang="en-GB" dirty="0"/>
          </a:p>
          <a:p>
            <a:pPr lvl="0"/>
            <a:r>
              <a:rPr lang="en-GB" dirty="0"/>
              <a:t>Example: The population of the UK, students at Lancaster University, postgraduates at FASS, enrolled students in FASS512…</a:t>
            </a:r>
          </a:p>
          <a:p>
            <a:pPr lvl="0"/>
            <a:endParaRPr lang="en-GB" dirty="0"/>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a:t>
            </a:fld>
            <a:endParaRPr lang="en-GB"/>
          </a:p>
        </p:txBody>
      </p:sp>
    </p:spTree>
    <p:extLst>
      <p:ext uri="{BB962C8B-B14F-4D97-AF65-F5344CB8AC3E}">
        <p14:creationId xmlns:p14="http://schemas.microsoft.com/office/powerpoint/2010/main" val="818037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60</a:t>
            </a:fld>
            <a:endParaRPr lang="en-GB"/>
          </a:p>
        </p:txBody>
      </p:sp>
    </p:spTree>
    <p:extLst>
      <p:ext uri="{BB962C8B-B14F-4D97-AF65-F5344CB8AC3E}">
        <p14:creationId xmlns:p14="http://schemas.microsoft.com/office/powerpoint/2010/main" val="11521857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a:xfrm>
            <a:off x="0" y="591116"/>
            <a:ext cx="7120641" cy="1022473"/>
          </a:xfrm>
        </p:spPr>
        <p:txBody>
          <a:bodyPr>
            <a:normAutofit/>
          </a:bodyPr>
          <a:lstStyle/>
          <a:p>
            <a:r>
              <a:rPr lang="en-GB" dirty="0"/>
              <a:t>The shape of sampling distributions approaches the standard normal curve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This is really useful! </a:t>
            </a:r>
          </a:p>
          <a:p>
            <a:endParaRPr lang="en-GB" dirty="0"/>
          </a:p>
          <a:p>
            <a:r>
              <a:rPr lang="en-GB" dirty="0"/>
              <a:t>We can use what we know about normal distributions (e.g., the 68-95 rule) to calculate how far our sample statistic might be from the population parameter. </a:t>
            </a:r>
          </a:p>
          <a:p>
            <a:endParaRPr lang="en-GB" dirty="0"/>
          </a:p>
          <a:p>
            <a:r>
              <a:rPr lang="en-GB" dirty="0"/>
              <a:t>We can also obtain a sense of how confident we should be in our estimate. </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61</a:t>
            </a:fld>
            <a:endParaRPr lang="en-GB"/>
          </a:p>
        </p:txBody>
      </p:sp>
    </p:spTree>
    <p:extLst>
      <p:ext uri="{BB962C8B-B14F-4D97-AF65-F5344CB8AC3E}">
        <p14:creationId xmlns:p14="http://schemas.microsoft.com/office/powerpoint/2010/main" val="4422767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Sample size matters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If we know that the population is normally distributed, we don’t need a lot of observations in our samples. </a:t>
            </a:r>
          </a:p>
          <a:p>
            <a:endParaRPr lang="en-GB" dirty="0"/>
          </a:p>
          <a:p>
            <a:r>
              <a:rPr lang="en-GB" dirty="0"/>
              <a:t>In this case, the sampling distribution will approach normality even when the number of observations in our sample is small. </a:t>
            </a:r>
          </a:p>
          <a:p>
            <a:endParaRPr lang="en-GB" dirty="0"/>
          </a:p>
          <a:p>
            <a:r>
              <a:rPr lang="en-GB" dirty="0"/>
              <a:t>This is helpful as we need fewer observations in our sample in this case.</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62</a:t>
            </a:fld>
            <a:endParaRPr lang="en-GB"/>
          </a:p>
        </p:txBody>
      </p:sp>
    </p:spTree>
    <p:extLst>
      <p:ext uri="{BB962C8B-B14F-4D97-AF65-F5344CB8AC3E}">
        <p14:creationId xmlns:p14="http://schemas.microsoft.com/office/powerpoint/2010/main" val="31225854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Sample size matters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However, if the population distribution is not normally distributed (or if we simply don’t know the distribution of the population), we need to have more observations. </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63</a:t>
            </a:fld>
            <a:endParaRPr lang="en-GB"/>
          </a:p>
        </p:txBody>
      </p:sp>
    </p:spTree>
    <p:extLst>
      <p:ext uri="{BB962C8B-B14F-4D97-AF65-F5344CB8AC3E}">
        <p14:creationId xmlns:p14="http://schemas.microsoft.com/office/powerpoint/2010/main" val="14560532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Sample size matters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Increasing the number of observations in each sample increases the accuracy of our estimate. </a:t>
            </a:r>
          </a:p>
          <a:p>
            <a:pPr marL="0" indent="0">
              <a:buNone/>
            </a:pPr>
            <a:endParaRPr lang="en-GB" dirty="0"/>
          </a:p>
          <a:p>
            <a:pPr marL="0" indent="0">
              <a:buNone/>
            </a:pPr>
            <a:r>
              <a:rPr lang="en-GB" dirty="0"/>
              <a:t>The more information we have, the more accurate our predictions!</a:t>
            </a:r>
          </a:p>
          <a:p>
            <a:pPr marL="0" indent="0">
              <a:buNone/>
            </a:pPr>
            <a:endParaRPr lang="en-GB" dirty="0"/>
          </a:p>
          <a:p>
            <a:pPr marL="0" indent="0">
              <a:buNone/>
            </a:pPr>
            <a:r>
              <a:rPr lang="en-GB" dirty="0"/>
              <a:t>We can determine the necessary sample using statistical power - </a:t>
            </a:r>
            <a:r>
              <a:rPr lang="en-GB" dirty="0">
                <a:effectLst/>
                <a:latin typeface="Calibri" panose="020F0502020204030204" pitchFamily="34" charset="0"/>
                <a:ea typeface="Calibri" panose="020F0502020204030204" pitchFamily="34" charset="0"/>
                <a:cs typeface="Times New Roman" panose="02020603050405020304" pitchFamily="18" charset="0"/>
              </a:rPr>
              <a:t>"If I run my experiment 100 times, how many times will I find a significant result?"</a:t>
            </a:r>
            <a:r>
              <a:rPr lang="en-GB" dirty="0">
                <a:effectLst/>
              </a:rPr>
              <a:t> </a:t>
            </a:r>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64</a:t>
            </a:fld>
            <a:endParaRPr lang="en-GB"/>
          </a:p>
        </p:txBody>
      </p:sp>
    </p:spTree>
    <p:extLst>
      <p:ext uri="{BB962C8B-B14F-4D97-AF65-F5344CB8AC3E}">
        <p14:creationId xmlns:p14="http://schemas.microsoft.com/office/powerpoint/2010/main" val="41066758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task 5:  </a:t>
            </a:r>
            <a:br>
              <a:rPr lang="en-GB" dirty="0"/>
            </a:br>
            <a:r>
              <a:rPr lang="en-GB" dirty="0"/>
              <a:t>The CLT in action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2846700" cy="3872733"/>
          </a:xfrm>
        </p:spPr>
        <p:txBody>
          <a:bodyPr>
            <a:noAutofit/>
          </a:bodyPr>
          <a:lstStyle/>
          <a:p>
            <a:pPr marL="0" indent="0">
              <a:buNone/>
            </a:pPr>
            <a:r>
              <a:rPr lang="en-US" dirty="0"/>
              <a:t>How does changing the number of observations (n = 5, 10, 100) affect the three sampling distributions?</a:t>
            </a: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65</a:t>
            </a:fld>
            <a:endParaRPr lang="en-GB"/>
          </a:p>
        </p:txBody>
      </p:sp>
      <p:pic>
        <p:nvPicPr>
          <p:cNvPr id="7" name="Picture 6">
            <a:extLst>
              <a:ext uri="{FF2B5EF4-FFF2-40B4-BE49-F238E27FC236}">
                <a16:creationId xmlns:a16="http://schemas.microsoft.com/office/drawing/2014/main" id="{5BBB8F68-401D-4347-84BE-C0C49636932C}"/>
              </a:ext>
            </a:extLst>
          </p:cNvPr>
          <p:cNvPicPr>
            <a:picLocks noChangeAspect="1"/>
          </p:cNvPicPr>
          <p:nvPr/>
        </p:nvPicPr>
        <p:blipFill>
          <a:blip r:embed="rId3"/>
          <a:stretch>
            <a:fillRect/>
          </a:stretch>
        </p:blipFill>
        <p:spPr>
          <a:xfrm>
            <a:off x="4999350" y="2234154"/>
            <a:ext cx="5040000" cy="4105093"/>
          </a:xfrm>
          <a:prstGeom prst="rect">
            <a:avLst/>
          </a:prstGeom>
        </p:spPr>
      </p:pic>
    </p:spTree>
    <p:extLst>
      <p:ext uri="{BB962C8B-B14F-4D97-AF65-F5344CB8AC3E}">
        <p14:creationId xmlns:p14="http://schemas.microsoft.com/office/powerpoint/2010/main" val="13531475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Sampling from different distributions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No matter the shape of our population’s distribution, the sampling distribution we construct from it will approximate a symmetrical, normal-looking distribution.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66</a:t>
            </a:fld>
            <a:endParaRPr lang="en-GB"/>
          </a:p>
        </p:txBody>
      </p:sp>
    </p:spTree>
    <p:extLst>
      <p:ext uri="{BB962C8B-B14F-4D97-AF65-F5344CB8AC3E}">
        <p14:creationId xmlns:p14="http://schemas.microsoft.com/office/powerpoint/2010/main" val="29257498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Sampling from different distributions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67</a:t>
            </a:fld>
            <a:endParaRPr lang="en-GB"/>
          </a:p>
        </p:txBody>
      </p:sp>
      <p:pic>
        <p:nvPicPr>
          <p:cNvPr id="5" name="Picture 4">
            <a:extLst>
              <a:ext uri="{FF2B5EF4-FFF2-40B4-BE49-F238E27FC236}">
                <a16:creationId xmlns:a16="http://schemas.microsoft.com/office/drawing/2014/main" id="{644C708F-FBAB-1C4E-BDAF-1B934AC88AF8}"/>
              </a:ext>
            </a:extLst>
          </p:cNvPr>
          <p:cNvPicPr>
            <a:picLocks noChangeAspect="1"/>
          </p:cNvPicPr>
          <p:nvPr/>
        </p:nvPicPr>
        <p:blipFill>
          <a:blip r:embed="rId3"/>
          <a:stretch>
            <a:fillRect/>
          </a:stretch>
        </p:blipFill>
        <p:spPr>
          <a:xfrm>
            <a:off x="2091109" y="1943785"/>
            <a:ext cx="6120000" cy="4660928"/>
          </a:xfrm>
          <a:prstGeom prst="rect">
            <a:avLst/>
          </a:prstGeom>
        </p:spPr>
      </p:pic>
    </p:spTree>
    <p:extLst>
      <p:ext uri="{BB962C8B-B14F-4D97-AF65-F5344CB8AC3E}">
        <p14:creationId xmlns:p14="http://schemas.microsoft.com/office/powerpoint/2010/main" val="35212510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Sampling from different distributions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68</a:t>
            </a:fld>
            <a:endParaRPr lang="en-GB"/>
          </a:p>
        </p:txBody>
      </p:sp>
      <p:pic>
        <p:nvPicPr>
          <p:cNvPr id="8" name="Picture 7">
            <a:extLst>
              <a:ext uri="{FF2B5EF4-FFF2-40B4-BE49-F238E27FC236}">
                <a16:creationId xmlns:a16="http://schemas.microsoft.com/office/drawing/2014/main" id="{10194D14-C9D3-9343-A52C-52B49BEECD6D}"/>
              </a:ext>
            </a:extLst>
          </p:cNvPr>
          <p:cNvPicPr>
            <a:picLocks noChangeAspect="1"/>
          </p:cNvPicPr>
          <p:nvPr/>
        </p:nvPicPr>
        <p:blipFill>
          <a:blip r:embed="rId3"/>
          <a:stretch>
            <a:fillRect/>
          </a:stretch>
        </p:blipFill>
        <p:spPr>
          <a:xfrm>
            <a:off x="2152643" y="1992848"/>
            <a:ext cx="6941958" cy="4536000"/>
          </a:xfrm>
          <a:prstGeom prst="rect">
            <a:avLst/>
          </a:prstGeom>
        </p:spPr>
      </p:pic>
    </p:spTree>
    <p:extLst>
      <p:ext uri="{BB962C8B-B14F-4D97-AF65-F5344CB8AC3E}">
        <p14:creationId xmlns:p14="http://schemas.microsoft.com/office/powerpoint/2010/main" val="14498138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Sampling from different distributions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69</a:t>
            </a:fld>
            <a:endParaRPr lang="en-GB"/>
          </a:p>
        </p:txBody>
      </p:sp>
      <p:pic>
        <p:nvPicPr>
          <p:cNvPr id="8" name="Picture 7">
            <a:extLst>
              <a:ext uri="{FF2B5EF4-FFF2-40B4-BE49-F238E27FC236}">
                <a16:creationId xmlns:a16="http://schemas.microsoft.com/office/drawing/2014/main" id="{055B5DF2-C1C6-3A46-AAB3-0037405CA32A}"/>
              </a:ext>
            </a:extLst>
          </p:cNvPr>
          <p:cNvPicPr>
            <a:picLocks noChangeAspect="1"/>
          </p:cNvPicPr>
          <p:nvPr/>
        </p:nvPicPr>
        <p:blipFill>
          <a:blip r:embed="rId3"/>
          <a:stretch>
            <a:fillRect/>
          </a:stretch>
        </p:blipFill>
        <p:spPr>
          <a:xfrm>
            <a:off x="2152638" y="1981057"/>
            <a:ext cx="7536188" cy="4536000"/>
          </a:xfrm>
          <a:prstGeom prst="rect">
            <a:avLst/>
          </a:prstGeom>
        </p:spPr>
      </p:pic>
    </p:spTree>
    <p:extLst>
      <p:ext uri="{BB962C8B-B14F-4D97-AF65-F5344CB8AC3E}">
        <p14:creationId xmlns:p14="http://schemas.microsoft.com/office/powerpoint/2010/main" val="1296369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A subset of the population that we are interested in.</a:t>
            </a:r>
          </a:p>
          <a:p>
            <a:pPr lvl="0"/>
            <a:r>
              <a:rPr lang="en-GB" dirty="0"/>
              <a:t>To determine characteristics of the population, we take random samples of the population.</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7</a:t>
            </a:fld>
            <a:endParaRPr lang="en-GB"/>
          </a:p>
        </p:txBody>
      </p:sp>
    </p:spTree>
    <p:extLst>
      <p:ext uri="{BB962C8B-B14F-4D97-AF65-F5344CB8AC3E}">
        <p14:creationId xmlns:p14="http://schemas.microsoft.com/office/powerpoint/2010/main" val="24985995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Compare LLN and CLT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LLN: If we increase the number of samples (5, 10, 50 samples, each n = 10), then the mean of the sampling distribution will approach the population parameter (the true population mean).</a:t>
            </a:r>
          </a:p>
          <a:p>
            <a:pPr lvl="0"/>
            <a:endParaRPr lang="en-GB" dirty="0"/>
          </a:p>
          <a:p>
            <a:pPr lvl="0"/>
            <a:r>
              <a:rPr lang="en-GB" dirty="0"/>
              <a:t>CLT: If we increase the number of observations in each sample (n = 10, 50, 100), then the shape of the sampling distribution will converge to a normal distribution.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70</a:t>
            </a:fld>
            <a:endParaRPr lang="en-GB"/>
          </a:p>
        </p:txBody>
      </p:sp>
    </p:spTree>
    <p:extLst>
      <p:ext uri="{BB962C8B-B14F-4D97-AF65-F5344CB8AC3E}">
        <p14:creationId xmlns:p14="http://schemas.microsoft.com/office/powerpoint/2010/main" val="40160351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BDDC-53A3-5198-0CB8-FF814B6D08E4}"/>
              </a:ext>
            </a:extLst>
          </p:cNvPr>
          <p:cNvSpPr>
            <a:spLocks noGrp="1"/>
          </p:cNvSpPr>
          <p:nvPr>
            <p:ph type="ctrTitle"/>
          </p:nvPr>
        </p:nvSpPr>
        <p:spPr/>
        <p:txBody>
          <a:bodyPr/>
          <a:lstStyle/>
          <a:p>
            <a:r>
              <a:rPr lang="en-GB" dirty="0"/>
              <a:t>Questions?</a:t>
            </a:r>
          </a:p>
        </p:txBody>
      </p:sp>
      <p:sp>
        <p:nvSpPr>
          <p:cNvPr id="3" name="Text Placeholder 2">
            <a:extLst>
              <a:ext uri="{FF2B5EF4-FFF2-40B4-BE49-F238E27FC236}">
                <a16:creationId xmlns:a16="http://schemas.microsoft.com/office/drawing/2014/main" id="{096F5C4C-EB00-FEA9-8A22-A8A48ACB9EEF}"/>
              </a:ext>
            </a:extLst>
          </p:cNvPr>
          <p:cNvSpPr>
            <a:spLocks noGrp="1"/>
          </p:cNvSpPr>
          <p:nvPr>
            <p:ph type="body" sz="quarter" idx="14"/>
          </p:nvPr>
        </p:nvSpPr>
        <p:spPr/>
        <p:txBody>
          <a:bodyPr/>
          <a:lstStyle/>
          <a:p>
            <a:r>
              <a:rPr lang="en-GB" dirty="0">
                <a:solidFill>
                  <a:schemeClr val="tx1"/>
                </a:solidFill>
              </a:rPr>
              <a:t>I will be walking around while you work through the worksheet</a:t>
            </a:r>
          </a:p>
        </p:txBody>
      </p:sp>
    </p:spTree>
    <p:extLst>
      <p:ext uri="{BB962C8B-B14F-4D97-AF65-F5344CB8AC3E}">
        <p14:creationId xmlns:p14="http://schemas.microsoft.com/office/powerpoint/2010/main" val="1793415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Populations and samples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Usually, we cannot count and observe everything because it would be too time-consuming or expensive.</a:t>
            </a:r>
          </a:p>
          <a:p>
            <a:r>
              <a:rPr lang="en-GB" dirty="0"/>
              <a:t>Instead, we often rely on examining parts of a population (samples) to learn something about the population.</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8</a:t>
            </a:fld>
            <a:endParaRPr lang="en-GB"/>
          </a:p>
        </p:txBody>
      </p:sp>
    </p:spTree>
    <p:extLst>
      <p:ext uri="{BB962C8B-B14F-4D97-AF65-F5344CB8AC3E}">
        <p14:creationId xmlns:p14="http://schemas.microsoft.com/office/powerpoint/2010/main" val="3730839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Conventions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When referring to </a:t>
            </a:r>
            <a:r>
              <a:rPr lang="en-GB" dirty="0">
                <a:solidFill>
                  <a:srgbClr val="C00000"/>
                </a:solidFill>
              </a:rPr>
              <a:t>populations</a:t>
            </a:r>
            <a:r>
              <a:rPr lang="en-GB" dirty="0"/>
              <a:t>:</a:t>
            </a:r>
          </a:p>
          <a:p>
            <a:pPr lvl="0"/>
            <a:r>
              <a:rPr lang="en-GB" dirty="0"/>
              <a:t>Descriptive measures of a population are called </a:t>
            </a:r>
            <a:r>
              <a:rPr lang="en-GB" i="1" dirty="0"/>
              <a:t>parameters</a:t>
            </a:r>
            <a:r>
              <a:rPr lang="en-GB" dirty="0"/>
              <a:t>.</a:t>
            </a:r>
          </a:p>
          <a:p>
            <a:pPr lvl="0"/>
            <a:r>
              <a:rPr lang="en-GB" dirty="0"/>
              <a:t>When referring to population parameters, we use Greek letters (or uppercase letters).</a:t>
            </a:r>
          </a:p>
          <a:p>
            <a:pPr lvl="0"/>
            <a:r>
              <a:rPr lang="en-GB" dirty="0"/>
              <a:t>Example Greek letters:</a:t>
            </a:r>
          </a:p>
          <a:p>
            <a:pPr lvl="1"/>
            <a:r>
              <a:rPr lang="en-GB" dirty="0"/>
              <a:t>population mean </a:t>
            </a:r>
            <a:r>
              <a:rPr lang="en-GB" dirty="0">
                <a:sym typeface="Symbol" pitchFamily="2" charset="2"/>
              </a:rPr>
              <a:t></a:t>
            </a:r>
            <a:r>
              <a:rPr lang="en-GB" dirty="0"/>
              <a:t>,</a:t>
            </a:r>
          </a:p>
          <a:p>
            <a:pPr lvl="1"/>
            <a:r>
              <a:rPr lang="en-GB" dirty="0"/>
              <a:t>population standard deviation </a:t>
            </a:r>
            <a:r>
              <a:rPr lang="en-GB" dirty="0">
                <a:sym typeface="Symbol" pitchFamily="2" charset="2"/>
              </a:rPr>
              <a:t></a:t>
            </a:r>
            <a:endParaRPr lang="en-GB" dirty="0"/>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9</a:t>
            </a:fld>
            <a:endParaRPr lang="en-GB"/>
          </a:p>
        </p:txBody>
      </p:sp>
    </p:spTree>
    <p:extLst>
      <p:ext uri="{BB962C8B-B14F-4D97-AF65-F5344CB8AC3E}">
        <p14:creationId xmlns:p14="http://schemas.microsoft.com/office/powerpoint/2010/main" val="1564701556"/>
      </p:ext>
    </p:extLst>
  </p:cSld>
  <p:clrMapOvr>
    <a:masterClrMapping/>
  </p:clrMapOvr>
</p:sld>
</file>

<file path=ppt/theme/theme1.xml><?xml version="1.0" encoding="utf-8"?>
<a:theme xmlns:a="http://schemas.openxmlformats.org/drawingml/2006/main" name="Slide 2: Text Only">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52B1E"/>
      </a:hlink>
      <a:folHlink>
        <a:srgbClr val="D52B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U" id="{5D1E861D-B668-5841-A8D8-7967894BB914}" vid="{9598D707-D61E-A347-854D-7B698F2F2D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 2: Text Only</Template>
  <TotalTime>1603</TotalTime>
  <Words>3253</Words>
  <Application>Microsoft Macintosh PowerPoint</Application>
  <PresentationFormat>Widescreen</PresentationFormat>
  <Paragraphs>434</Paragraphs>
  <Slides>71</Slides>
  <Notes>67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Arial</vt:lpstr>
      <vt:lpstr>Calibri</vt:lpstr>
      <vt:lpstr>Cambria Math</vt:lpstr>
      <vt:lpstr>Courier New</vt:lpstr>
      <vt:lpstr>Google Sans</vt:lpstr>
      <vt:lpstr>Symbol</vt:lpstr>
      <vt:lpstr>Slide 2: Text Only</vt:lpstr>
      <vt:lpstr>PowerPoint Presentation</vt:lpstr>
      <vt:lpstr>1. Introduction to the course</vt:lpstr>
      <vt:lpstr>Our plan for today</vt:lpstr>
      <vt:lpstr>Important concepts</vt:lpstr>
      <vt:lpstr>Populations</vt:lpstr>
      <vt:lpstr>Populations do not need to be large…</vt:lpstr>
      <vt:lpstr>Samples</vt:lpstr>
      <vt:lpstr>Populations and samples</vt:lpstr>
      <vt:lpstr>Conventions</vt:lpstr>
      <vt:lpstr>Conventions</vt:lpstr>
      <vt:lpstr>Descriptive statistics and inferential statistics</vt:lpstr>
      <vt:lpstr>Random samples</vt:lpstr>
      <vt:lpstr>Sample bias</vt:lpstr>
      <vt:lpstr>Why is random sampling so important?</vt:lpstr>
      <vt:lpstr>Examples of Sampling Bias</vt:lpstr>
      <vt:lpstr>Distributions</vt:lpstr>
      <vt:lpstr>Distributions</vt:lpstr>
      <vt:lpstr>Uniform distribution</vt:lpstr>
      <vt:lpstr>Exponential distribution</vt:lpstr>
      <vt:lpstr>Bimodal distribution</vt:lpstr>
      <vt:lpstr>Normal distribution</vt:lpstr>
      <vt:lpstr>Normal distribution</vt:lpstr>
      <vt:lpstr>Normal distribution</vt:lpstr>
      <vt:lpstr>Normal distributions with different means</vt:lpstr>
      <vt:lpstr>Normal distributions with different standard deviations</vt:lpstr>
      <vt:lpstr>Empirical rule  (also known as 68-95-99.7 rule)</vt:lpstr>
      <vt:lpstr>Around 68% of values are within 1 SD from the mean.</vt:lpstr>
      <vt:lpstr>Around 95% of values are within 2 SDs from the mean.</vt:lpstr>
      <vt:lpstr>Around 99.7% of values are within 3 SDs from the mean.</vt:lpstr>
      <vt:lpstr>Empirical rule (also known as 68-95-99.7 rule)</vt:lpstr>
      <vt:lpstr>What is a sampling distribution?</vt:lpstr>
      <vt:lpstr>Handout task 1: What is a sampling distribution?</vt:lpstr>
      <vt:lpstr>Handout task 1: What is a sampling distribution?</vt:lpstr>
      <vt:lpstr>ESCI: Exploratory Software for Confidence Intervals</vt:lpstr>
      <vt:lpstr>Handout task 1: What is a sampling distribution?</vt:lpstr>
      <vt:lpstr>Handout task 1: What is a sampling distribution?</vt:lpstr>
      <vt:lpstr>Questions?</vt:lpstr>
      <vt:lpstr>Why do normal distributions matter?</vt:lpstr>
      <vt:lpstr>Why do normal distributions matter?</vt:lpstr>
      <vt:lpstr>Why do normal distributions matter?</vt:lpstr>
      <vt:lpstr>Empirical and theoretical distributions</vt:lpstr>
      <vt:lpstr>Handout task 2</vt:lpstr>
      <vt:lpstr>Handout task 2: Playing around with the normal distribution</vt:lpstr>
      <vt:lpstr>Questions?</vt:lpstr>
      <vt:lpstr>Probability theory</vt:lpstr>
      <vt:lpstr>Probability theory</vt:lpstr>
      <vt:lpstr>Probability theory</vt:lpstr>
      <vt:lpstr>The Law of Large Numbers</vt:lpstr>
      <vt:lpstr>The LLN states….</vt:lpstr>
      <vt:lpstr>What happens to the mean scores when you keep rolling a fair die</vt:lpstr>
      <vt:lpstr>Handout task 3:   The LLN in action</vt:lpstr>
      <vt:lpstr>Questions?</vt:lpstr>
      <vt:lpstr>The Central Limit Theorem</vt:lpstr>
      <vt:lpstr>The CLT states…</vt:lpstr>
      <vt:lpstr>Handout task 4: Let’s confirm this!</vt:lpstr>
      <vt:lpstr>Population distribution: Normal</vt:lpstr>
      <vt:lpstr>Population distribution: Uniform (rectangular)</vt:lpstr>
      <vt:lpstr>Population distribution: Positive skew</vt:lpstr>
      <vt:lpstr>Population distribution: Negative skew</vt:lpstr>
      <vt:lpstr>Questions?</vt:lpstr>
      <vt:lpstr>The shape of sampling distributions approaches the standard normal curve</vt:lpstr>
      <vt:lpstr>Sample size matters</vt:lpstr>
      <vt:lpstr>Sample size matters</vt:lpstr>
      <vt:lpstr>Sample size matters</vt:lpstr>
      <vt:lpstr>Handout task 5:   The CLT in action</vt:lpstr>
      <vt:lpstr>Sampling from different distributions</vt:lpstr>
      <vt:lpstr>Sampling from different distributions</vt:lpstr>
      <vt:lpstr>Handout: Sampling from different distributions</vt:lpstr>
      <vt:lpstr>Handout: Sampling from different distributions</vt:lpstr>
      <vt:lpstr>Compare LLN and CLT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Ivory, Matthew</dc:creator>
  <cp:lastModifiedBy>Ivory, Matthew</cp:lastModifiedBy>
  <cp:revision>48</cp:revision>
  <dcterms:created xsi:type="dcterms:W3CDTF">2021-06-09T09:46:13Z</dcterms:created>
  <dcterms:modified xsi:type="dcterms:W3CDTF">2024-02-13T10:27:16Z</dcterms:modified>
</cp:coreProperties>
</file>